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6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4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92" r:id="rId31"/>
    <p:sldId id="288" r:id="rId32"/>
    <p:sldId id="289" r:id="rId33"/>
    <p:sldId id="290" r:id="rId34"/>
    <p:sldId id="291" r:id="rId35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CCFF"/>
    <a:srgbClr val="0099CC"/>
    <a:srgbClr val="33CCCC"/>
    <a:srgbClr val="99FFCC"/>
    <a:srgbClr val="CCECFF"/>
    <a:srgbClr val="00FFCC"/>
    <a:srgbClr val="009999"/>
    <a:srgbClr val="FFFFFF"/>
    <a:srgbClr val="003374"/>
    <a:srgbClr val="00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-3036" y="-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nup25\dfs\post\&#1041;&#1102;&#1076;&#1078;&#1077;&#1090;&#1085;&#1099;&#1081;\&#1041;&#1102;&#1076;&#1078;&#1077;&#1090;%20&#1076;&#1083;&#1103;%20&#1075;&#1088;&#1072;&#1078;&#1076;&#1072;&#1085;\&#1087;&#1088;&#1086;&#1077;&#1082;&#1090;%20&#1085;&#1072;%202022-2024&#1075;&#1075;\&#1051;&#1080;&#1089;&#1090;%20Microsoft%20Excel2022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nup25\dfs\post\&#1041;&#1102;&#1076;&#1078;&#1077;&#1090;&#1085;&#1099;&#1081;\&#1041;&#1102;&#1076;&#1078;&#1077;&#1090;%20&#1076;&#1083;&#1103;%20&#1075;&#1088;&#1072;&#1078;&#1076;&#1072;&#1085;\&#1087;&#1088;&#1086;&#1077;&#1082;&#1090;%20&#1085;&#1072;%202022-2024&#1075;&#1075;\&#1051;&#1080;&#1089;&#1090;%20Microsoft%20Excel2022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nup25\dfs\post\&#1041;&#1102;&#1076;&#1078;&#1077;&#1090;&#1085;&#1099;&#1081;\&#1041;&#1102;&#1076;&#1078;&#1077;&#1090;%20&#1076;&#1083;&#1103;%20&#1075;&#1088;&#1072;&#1078;&#1076;&#1072;&#1085;\&#1087;&#1088;&#1086;&#1077;&#1082;&#1090;%20&#1085;&#1072;%202022-2024&#1075;&#1075;\&#1051;&#1080;&#1089;&#1090;%20Microsoft%20Excel2022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nup25\dfs\post\&#1041;&#1102;&#1076;&#1078;&#1077;&#1090;&#1085;&#1099;&#1081;\&#1041;&#1102;&#1076;&#1078;&#1077;&#1090;%20&#1076;&#1083;&#1103;%20&#1075;&#1088;&#1072;&#1078;&#1076;&#1072;&#1085;\&#1087;&#1088;&#1086;&#1077;&#1082;&#1090;%20&#1085;&#1072;%202021-2023%20&#1075;&#1075;\&#1051;&#1080;&#1089;&#1090;%20Microsoft%20Excel2021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nup25\dfs\post\&#1041;&#1102;&#1076;&#1078;&#1077;&#1090;&#1085;&#1099;&#1081;\&#1041;&#1102;&#1076;&#1078;&#1077;&#1090;%20&#1076;&#1083;&#1103;%20&#1075;&#1088;&#1072;&#1078;&#1076;&#1072;&#1085;\&#1087;&#1088;&#1086;&#1077;&#1082;&#1090;%20&#1085;&#1072;%202022-2024&#1075;&#1075;\&#1051;&#1080;&#1089;&#1090;%20Microsoft%20Excel2022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nup25\dfs\post\&#1041;&#1102;&#1076;&#1078;&#1077;&#1090;&#1085;&#1099;&#1081;\&#1041;&#1102;&#1076;&#1078;&#1077;&#1090;%20&#1076;&#1083;&#1103;%20&#1075;&#1088;&#1072;&#1078;&#1076;&#1072;&#1085;\&#1087;&#1088;&#1086;&#1077;&#1082;&#1090;%20&#1085;&#1072;%202022-2024&#1075;&#1075;\&#1051;&#1080;&#1089;&#1090;%20Microsoft%20Excel2022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nup25\dfs\post\&#1041;&#1102;&#1076;&#1078;&#1077;&#1090;&#1085;&#1099;&#1081;\&#1041;&#1102;&#1076;&#1078;&#1077;&#1090;%20&#1076;&#1083;&#1103;%20&#1075;&#1088;&#1072;&#1078;&#1076;&#1072;&#1085;\&#1087;&#1088;&#1086;&#1077;&#1082;&#1090;%20&#1085;&#1072;%202022-2024&#1075;&#1075;\&#1051;&#1080;&#1089;&#1090;%20Microsoft%20Excel2022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nup25\dfs\post\&#1041;&#1102;&#1076;&#1078;&#1077;&#1090;&#1085;&#1099;&#1081;\&#1041;&#1102;&#1076;&#1078;&#1077;&#1090;%20&#1076;&#1083;&#1103;%20&#1075;&#1088;&#1072;&#1078;&#1076;&#1072;&#1085;\&#1087;&#1088;&#1086;&#1077;&#1082;&#1090;%20&#1085;&#1072;%202022-2024&#1075;&#1075;\&#1051;&#1080;&#1089;&#1090;%20Microsoft%20Excel2022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nup25\dfs\post\&#1041;&#1102;&#1076;&#1078;&#1077;&#1090;&#1085;&#1099;&#1081;\&#1041;&#1102;&#1076;&#1078;&#1077;&#1090;%20&#1076;&#1083;&#1103;%20&#1075;&#1088;&#1072;&#1078;&#1076;&#1072;&#1085;\&#1087;&#1088;&#1086;&#1077;&#1082;&#1090;%20&#1085;&#1072;%202022-2024&#1075;&#1075;\&#1051;&#1080;&#1089;&#1090;%20Microsoft%20Excel2022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nup25\dfs\post\&#1041;&#1102;&#1076;&#1078;&#1077;&#1090;&#1085;&#1099;&#1081;\&#1041;&#1102;&#1076;&#1078;&#1077;&#1090;%20&#1076;&#1083;&#1103;%20&#1075;&#1088;&#1072;&#1078;&#1076;&#1072;&#1085;\&#1087;&#1088;&#1086;&#1077;&#1082;&#1090;%20&#1085;&#1072;%202022-2024&#1075;&#1075;\&#1051;&#1080;&#1089;&#1090;%20Microsoft%20Excel2022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nup25\dfs\post\&#1041;&#1102;&#1076;&#1078;&#1077;&#1090;&#1085;&#1099;&#1081;\&#1041;&#1102;&#1076;&#1078;&#1077;&#1090;%20&#1076;&#1083;&#1103;%20&#1075;&#1088;&#1072;&#1078;&#1076;&#1072;&#1085;\&#1087;&#1088;&#1086;&#1077;&#1082;&#1090;%20&#1085;&#1072;%202022-2024&#1075;&#1075;\&#1051;&#1080;&#1089;&#1090;%20Microsoft%20Excel2022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nup25\dfs\post\&#1041;&#1102;&#1076;&#1078;&#1077;&#1090;&#1085;&#1099;&#1081;\&#1041;&#1102;&#1076;&#1078;&#1077;&#1090;%20&#1076;&#1083;&#1103;%20&#1075;&#1088;&#1072;&#1078;&#1076;&#1072;&#1085;\&#1087;&#1088;&#1086;&#1077;&#1082;&#1090;%20&#1085;&#1072;%202022-2024&#1075;&#1075;\&#1051;&#1080;&#1089;&#1090;%20Microsoft%20Excel2022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nup25\dfs\post\&#1041;&#1102;&#1076;&#1078;&#1077;&#1090;&#1085;&#1099;&#1081;\&#1041;&#1102;&#1076;&#1078;&#1077;&#1090;%20&#1076;&#1083;&#1103;%20&#1075;&#1088;&#1072;&#1078;&#1076;&#1072;&#1085;\&#1087;&#1088;&#1086;&#1077;&#1082;&#1090;%20&#1085;&#1072;%202022-2024&#1075;&#1075;\&#1051;&#1080;&#1089;&#1090;%20Microsoft%20Excel2022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nup25\dfs\post\&#1041;&#1102;&#1076;&#1078;&#1077;&#1090;&#1085;&#1099;&#1081;\&#1041;&#1102;&#1076;&#1078;&#1077;&#1090;%20&#1076;&#1083;&#1103;%20&#1075;&#1088;&#1072;&#1078;&#1076;&#1072;&#1085;\&#1087;&#1088;&#1086;&#1077;&#1082;&#1090;%20&#1085;&#1072;%202022-2024&#1075;&#1075;\&#1051;&#1080;&#1089;&#1090;%20Microsoft%20Excel2022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nup25\dfs\post\&#1041;&#1102;&#1076;&#1078;&#1077;&#1090;&#1085;&#1099;&#1081;\&#1041;&#1102;&#1076;&#1078;&#1077;&#1090;%20&#1076;&#1083;&#1103;%20&#1075;&#1088;&#1072;&#1078;&#1076;&#1072;&#1085;\&#1087;&#1088;&#1086;&#1077;&#1082;&#1090;%20&#1085;&#1072;%202022-2024&#1075;&#1075;\&#1051;&#1080;&#1089;&#1090;%20Microsoft%20Excel202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0750528357868359"/>
          <c:y val="4.2186634363012537E-2"/>
          <c:w val="0.89249471642131883"/>
          <c:h val="0.76950728851201289"/>
        </c:manualLayout>
      </c:layout>
      <c:barChart>
        <c:barDir val="col"/>
        <c:grouping val="stacked"/>
        <c:ser>
          <c:idx val="0"/>
          <c:order val="0"/>
          <c:tx>
            <c:strRef>
              <c:f>доходы!$B$38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12700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cat>
            <c:numRef>
              <c:f>доходы!$A$39:$A$49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доходы!$B$39:$B$49</c:f>
              <c:numCache>
                <c:formatCode>#,##0</c:formatCode>
                <c:ptCount val="11"/>
                <c:pt idx="0">
                  <c:v>411881</c:v>
                </c:pt>
                <c:pt idx="1">
                  <c:v>404844</c:v>
                </c:pt>
                <c:pt idx="2">
                  <c:v>523213</c:v>
                </c:pt>
                <c:pt idx="3">
                  <c:v>422755</c:v>
                </c:pt>
                <c:pt idx="4">
                  <c:v>518711.19999999995</c:v>
                </c:pt>
                <c:pt idx="5">
                  <c:v>662000</c:v>
                </c:pt>
                <c:pt idx="6">
                  <c:v>604091</c:v>
                </c:pt>
                <c:pt idx="7">
                  <c:v>601950</c:v>
                </c:pt>
                <c:pt idx="8">
                  <c:v>647663</c:v>
                </c:pt>
                <c:pt idx="9">
                  <c:v>664557</c:v>
                </c:pt>
                <c:pt idx="10">
                  <c:v>667931</c:v>
                </c:pt>
              </c:numCache>
            </c:numRef>
          </c:val>
        </c:ser>
        <c:ser>
          <c:idx val="1"/>
          <c:order val="1"/>
          <c:tx>
            <c:strRef>
              <c:f>доходы!$C$38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cat>
            <c:numRef>
              <c:f>доходы!$A$39:$A$49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доходы!$C$39:$C$49</c:f>
              <c:numCache>
                <c:formatCode>#,##0</c:formatCode>
                <c:ptCount val="11"/>
                <c:pt idx="0">
                  <c:v>41964</c:v>
                </c:pt>
                <c:pt idx="1">
                  <c:v>75480</c:v>
                </c:pt>
                <c:pt idx="2">
                  <c:v>56459</c:v>
                </c:pt>
                <c:pt idx="3">
                  <c:v>66874</c:v>
                </c:pt>
                <c:pt idx="4">
                  <c:v>84408.3</c:v>
                </c:pt>
                <c:pt idx="5">
                  <c:v>85900</c:v>
                </c:pt>
                <c:pt idx="6">
                  <c:v>104374</c:v>
                </c:pt>
                <c:pt idx="7">
                  <c:v>65760</c:v>
                </c:pt>
                <c:pt idx="8">
                  <c:v>72831</c:v>
                </c:pt>
                <c:pt idx="9">
                  <c:v>73440</c:v>
                </c:pt>
                <c:pt idx="10">
                  <c:v>74013</c:v>
                </c:pt>
              </c:numCache>
            </c:numRef>
          </c:val>
        </c:ser>
        <c:ser>
          <c:idx val="2"/>
          <c:order val="2"/>
          <c:tx>
            <c:strRef>
              <c:f>доходы!$D$38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99FFCC"/>
            </a:solidFill>
            <a:ln w="12700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cat>
            <c:numRef>
              <c:f>доходы!$A$39:$A$49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доходы!$D$39:$D$49</c:f>
              <c:numCache>
                <c:formatCode>#,##0</c:formatCode>
                <c:ptCount val="11"/>
                <c:pt idx="0">
                  <c:v>1324992</c:v>
                </c:pt>
                <c:pt idx="1">
                  <c:v>1191787</c:v>
                </c:pt>
                <c:pt idx="2">
                  <c:v>1241212</c:v>
                </c:pt>
                <c:pt idx="3">
                  <c:v>1196783</c:v>
                </c:pt>
                <c:pt idx="4">
                  <c:v>1358478.5</c:v>
                </c:pt>
                <c:pt idx="5">
                  <c:v>1398800</c:v>
                </c:pt>
                <c:pt idx="6">
                  <c:v>1678861</c:v>
                </c:pt>
                <c:pt idx="7">
                  <c:v>1445138</c:v>
                </c:pt>
                <c:pt idx="8">
                  <c:v>1355999</c:v>
                </c:pt>
                <c:pt idx="9">
                  <c:v>1326369</c:v>
                </c:pt>
                <c:pt idx="10">
                  <c:v>1245306</c:v>
                </c:pt>
              </c:numCache>
            </c:numRef>
          </c:val>
        </c:ser>
        <c:overlap val="100"/>
        <c:axId val="96741632"/>
        <c:axId val="96776192"/>
      </c:barChart>
      <c:catAx>
        <c:axId val="9674163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200" b="1" i="0" u="none" strike="noStrike" baseline="0">
                <a:solidFill>
                  <a:srgbClr val="00206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96776192"/>
        <c:crosses val="autoZero"/>
        <c:auto val="1"/>
        <c:lblAlgn val="ctr"/>
        <c:lblOffset val="100"/>
        <c:tickLblSkip val="1"/>
        <c:tickMarkSkip val="1"/>
      </c:catAx>
      <c:valAx>
        <c:axId val="96776192"/>
        <c:scaling>
          <c:orientation val="minMax"/>
        </c:scaling>
        <c:axPos val="l"/>
        <c:numFmt formatCode="#,##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96741632"/>
        <c:crosses val="autoZero"/>
        <c:crossBetween val="between"/>
      </c:valAx>
      <c:spPr>
        <a:noFill/>
        <a:ln w="25400">
          <a:noFill/>
        </a:ln>
      </c:spPr>
    </c:plotArea>
    <c:dispBlanksAs val="zero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7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.13301422245790082"/>
          <c:y val="7.9999635462233931E-2"/>
          <c:w val="0.76859625085681493"/>
          <c:h val="0.67555263925342779"/>
        </c:manualLayout>
      </c:layout>
      <c:pie3DChart>
        <c:varyColors val="1"/>
        <c:ser>
          <c:idx val="0"/>
          <c:order val="0"/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Pt>
            <c:idx val="0"/>
            <c:spPr>
              <a:solidFill>
                <a:srgbClr val="009999">
                  <a:alpha val="90000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spPr>
              <a:solidFill>
                <a:srgbClr val="33CCCC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spPr>
              <a:solidFill>
                <a:srgbClr val="0099CC">
                  <a:alpha val="90000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spPr>
              <a:solidFill>
                <a:srgbClr val="CCE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dLblPos val="outEnd"/>
            <c:showPercent val="1"/>
            <c:showLeaderLines val="1"/>
          </c:dLbls>
          <c:cat>
            <c:strRef>
              <c:f>расходы!$B$123:$B$126</c:f>
              <c:strCache>
                <c:ptCount val="4"/>
                <c:pt idx="0">
                  <c:v>Образование</c:v>
                </c:pt>
                <c:pt idx="1">
                  <c:v>Культура и кинематография</c:v>
                </c:pt>
                <c:pt idx="2">
                  <c:v>Социальная политика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расходы!$C$123:$C$126</c:f>
              <c:numCache>
                <c:formatCode>#,##0</c:formatCode>
                <c:ptCount val="4"/>
                <c:pt idx="0">
                  <c:v>1497916.6</c:v>
                </c:pt>
                <c:pt idx="1">
                  <c:v>97611.5</c:v>
                </c:pt>
                <c:pt idx="2">
                  <c:v>180749.2</c:v>
                </c:pt>
                <c:pt idx="3">
                  <c:v>108852.4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72879483814523305"/>
          <c:w val="0.99345062539337903"/>
          <c:h val="0.24344998541848986"/>
        </c:manualLayout>
      </c:layout>
      <c:txPr>
        <a:bodyPr/>
        <a:lstStyle/>
        <a:p>
          <a:pPr>
            <a:defRPr sz="1400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7"/>
  <c:chart>
    <c:plotArea>
      <c:layout>
        <c:manualLayout>
          <c:layoutTarget val="inner"/>
          <c:xMode val="edge"/>
          <c:yMode val="edge"/>
          <c:x val="9.9014613214698927E-2"/>
          <c:y val="0"/>
          <c:w val="0.71905272586225111"/>
          <c:h val="1"/>
        </c:manualLayout>
      </c:layout>
      <c:doughnutChart>
        <c:varyColors val="1"/>
        <c:ser>
          <c:idx val="0"/>
          <c:order val="0"/>
          <c:spPr>
            <a:scene3d>
              <a:camera prst="orthographicFront"/>
              <a:lightRig rig="balanced" dir="t"/>
            </a:scene3d>
            <a:sp3d>
              <a:bevelT/>
              <a:bevelB/>
            </a:sp3d>
          </c:spPr>
          <c:dPt>
            <c:idx val="0"/>
            <c:spPr>
              <a:solidFill>
                <a:srgbClr val="33CCCC"/>
              </a:solidFill>
              <a:scene3d>
                <a:camera prst="orthographicFront"/>
                <a:lightRig rig="balanced" dir="t"/>
              </a:scene3d>
              <a:sp3d>
                <a:bevelT/>
                <a:bevelB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002060"/>
                        </a:solidFill>
                      </a:defRPr>
                    </a:pPr>
                    <a:r>
                      <a:rPr lang="en-US" sz="1200" b="1">
                        <a:solidFill>
                          <a:srgbClr val="002060"/>
                        </a:solidFill>
                      </a:rPr>
                      <a:t>91%</a:t>
                    </a:r>
                  </a:p>
                </c:rich>
              </c:tx>
              <c:spPr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002060"/>
                        </a:solidFill>
                      </a:defRPr>
                    </a:pPr>
                    <a:r>
                      <a:rPr lang="en-US" sz="1200" b="1">
                        <a:solidFill>
                          <a:srgbClr val="002060"/>
                        </a:solidFill>
                      </a:rPr>
                      <a:t>8%</a:t>
                    </a:r>
                  </a:p>
                </c:rich>
              </c:tx>
              <c:spPr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002060"/>
                        </a:solidFill>
                      </a:defRPr>
                    </a:pPr>
                    <a:r>
                      <a:rPr lang="en-US" sz="1200" b="1">
                        <a:solidFill>
                          <a:srgbClr val="002060"/>
                        </a:solidFill>
                      </a:rPr>
                      <a:t>1%</a:t>
                    </a:r>
                  </a:p>
                </c:rich>
              </c:tx>
              <c:spPr/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002060"/>
                        </a:solidFill>
                      </a:defRPr>
                    </a:pPr>
                    <a:r>
                      <a:rPr lang="en-US" sz="1200" b="1">
                        <a:solidFill>
                          <a:srgbClr val="002060"/>
                        </a:solidFill>
                      </a:rPr>
                      <a:t>1%</a:t>
                    </a:r>
                  </a:p>
                </c:rich>
              </c:tx>
              <c:spPr/>
              <c:showPercent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Percent val="1"/>
            <c:showLeaderLines val="1"/>
          </c:dLbls>
          <c:val>
            <c:numRef>
              <c:f>расходы!$D$175:$D$178</c:f>
              <c:numCache>
                <c:formatCode>General</c:formatCode>
                <c:ptCount val="4"/>
                <c:pt idx="0">
                  <c:v>1068932</c:v>
                </c:pt>
                <c:pt idx="1">
                  <c:v>205588</c:v>
                </c:pt>
                <c:pt idx="2">
                  <c:v>47151</c:v>
                </c:pt>
                <c:pt idx="3">
                  <c:v>56575</c:v>
                </c:pt>
              </c:numCache>
            </c:numRef>
          </c:val>
        </c:ser>
        <c:firstSliceAng val="13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0"/>
  <c:chart>
    <c:plotArea>
      <c:layout>
        <c:manualLayout>
          <c:layoutTarget val="inner"/>
          <c:xMode val="edge"/>
          <c:yMode val="edge"/>
          <c:x val="0.15564788977682836"/>
          <c:y val="2.5338582677165395E-2"/>
          <c:w val="0.77170560474444938"/>
          <c:h val="0.94399343832021065"/>
        </c:manualLayout>
      </c:layout>
      <c:doughnut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39700" h="139700"/>
            </a:sp3d>
          </c:spPr>
          <c:dPt>
            <c:idx val="0"/>
            <c:spPr>
              <a:solidFill>
                <a:srgbClr val="009999"/>
              </a:solidFill>
              <a:scene3d>
                <a:camera prst="orthographicFront"/>
                <a:lightRig rig="threePt" dir="t"/>
              </a:scene3d>
              <a:sp3d>
                <a:bevelT w="139700" h="139700"/>
              </a:sp3d>
            </c:spPr>
          </c:dPt>
          <c:dPt>
            <c:idx val="1"/>
            <c:spPr>
              <a:solidFill>
                <a:srgbClr val="33CCCC"/>
              </a:solidFill>
              <a:scene3d>
                <a:camera prst="orthographicFront"/>
                <a:lightRig rig="threePt" dir="t"/>
              </a:scene3d>
              <a:sp3d>
                <a:bevelT w="139700" h="139700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>
                        <a:solidFill>
                          <a:srgbClr val="002060"/>
                        </a:solidFill>
                      </a:rPr>
                      <a:t>87,0</a:t>
                    </a:r>
                    <a:r>
                      <a:rPr lang="ru-RU">
                        <a:solidFill>
                          <a:srgbClr val="002060"/>
                        </a:solidFill>
                      </a:rPr>
                      <a:t>%</a:t>
                    </a:r>
                  </a:p>
                </c:rich>
              </c:tx>
              <c:showPercent val="1"/>
            </c:dLbl>
            <c:dLbl>
              <c:idx val="1"/>
              <c:layout>
                <c:manualLayout>
                  <c:x val="-3.7798111538936891E-3"/>
                  <c:y val="-1.890749272145193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002060"/>
                        </a:solidFill>
                      </a:rPr>
                      <a:t>1</a:t>
                    </a:r>
                    <a:r>
                      <a:rPr lang="ru-RU" dirty="0" smtClean="0">
                        <a:solidFill>
                          <a:srgbClr val="002060"/>
                        </a:solidFill>
                      </a:rPr>
                      <a:t>3</a:t>
                    </a:r>
                    <a:r>
                      <a:rPr lang="en-US" dirty="0" smtClean="0">
                        <a:solidFill>
                          <a:srgbClr val="002060"/>
                        </a:solidFill>
                      </a:rPr>
                      <a:t>,0</a:t>
                    </a:r>
                    <a:r>
                      <a:rPr lang="en-US" dirty="0">
                        <a:solidFill>
                          <a:srgbClr val="002060"/>
                        </a:solidFill>
                      </a:rPr>
                      <a:t>%</a:t>
                    </a:r>
                  </a:p>
                </c:rich>
              </c:tx>
              <c:showPercent val="1"/>
            </c:dLbl>
            <c:dLbl>
              <c:idx val="3"/>
              <c:layout>
                <c:manualLayout>
                  <c:x val="-5.2462013299157423E-2"/>
                  <c:y val="-0.13863404689092834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40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расходы!$B$196:$B$197</c:f>
              <c:strCache>
                <c:ptCount val="2"/>
                <c:pt idx="0">
                  <c:v>Субсидии на выполнение муниципальных заданий 10-тью муниципальными учреждениями культуры - 151,2 млн.рублей</c:v>
                </c:pt>
                <c:pt idx="1">
                  <c:v>Другие расходы - 20,7 млн.рублей</c:v>
                </c:pt>
              </c:strCache>
            </c:strRef>
          </c:cat>
          <c:val>
            <c:numRef>
              <c:f>расходы!$C$196:$C$197</c:f>
              <c:numCache>
                <c:formatCode>General</c:formatCode>
                <c:ptCount val="2"/>
                <c:pt idx="0">
                  <c:v>151.19999999999999</c:v>
                </c:pt>
                <c:pt idx="1">
                  <c:v>20.7</c:v>
                </c:pt>
              </c:numCache>
            </c:numRef>
          </c:val>
        </c:ser>
        <c:dLbls>
          <c:showVal val="1"/>
        </c:dLbls>
        <c:firstSliceAng val="232"/>
        <c:holeSize val="41"/>
      </c:doughnutChart>
    </c:plotArea>
    <c:plotVisOnly val="1"/>
    <c:dispBlanksAs val="zero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1"/>
  <c:chart>
    <c:plotArea>
      <c:layout/>
      <c:doughnutChart>
        <c:varyColors val="1"/>
        <c:ser>
          <c:idx val="0"/>
          <c:order val="0"/>
          <c:spPr>
            <a:solidFill>
              <a:schemeClr val="accent1"/>
            </a:solidFill>
            <a:ln>
              <a:noFill/>
            </a:ln>
            <a:scene3d>
              <a:camera prst="orthographicFront"/>
              <a:lightRig rig="balanced" dir="t"/>
            </a:scene3d>
            <a:sp3d>
              <a:bevelT/>
              <a:bevelB/>
            </a:sp3d>
          </c:spPr>
          <c:explosion val="1"/>
          <c:dPt>
            <c:idx val="0"/>
            <c:spPr>
              <a:solidFill>
                <a:srgbClr val="009999"/>
              </a:solidFill>
              <a:ln>
                <a:noFill/>
              </a:ln>
              <a:scene3d>
                <a:camera prst="orthographicFront"/>
                <a:lightRig rig="balanced" dir="t"/>
              </a:scene3d>
              <a:sp3d>
                <a:bevelT/>
                <a:bevelB/>
              </a:sp3d>
            </c:spPr>
          </c:dPt>
          <c:dPt>
            <c:idx val="1"/>
            <c:spPr>
              <a:solidFill>
                <a:srgbClr val="99CCFF"/>
              </a:solidFill>
              <a:ln>
                <a:noFill/>
              </a:ln>
              <a:scene3d>
                <a:camera prst="orthographicFront"/>
                <a:lightRig rig="balanced" dir="t"/>
              </a:scene3d>
              <a:sp3d>
                <a:bevelT/>
                <a:bevelB/>
              </a:sp3d>
            </c:spPr>
          </c:dPt>
          <c:val>
            <c:numRef>
              <c:f>доходы!$B$105:$B$106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  <c:firstSliceAng val="200"/>
        <c:holeSize val="65"/>
      </c:doughnutChart>
    </c:plotArea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7742359872495573E-2"/>
          <c:y val="5.8690744920993319E-2"/>
          <c:w val="0.85153636248726605"/>
          <c:h val="0.73846333765241368"/>
        </c:manualLayout>
      </c:layout>
      <c:barChart>
        <c:barDir val="col"/>
        <c:grouping val="stacked"/>
        <c:ser>
          <c:idx val="0"/>
          <c:order val="0"/>
          <c:tx>
            <c:strRef>
              <c:f>ИСТОЧНИКИ!$A$3</c:f>
              <c:strCache>
                <c:ptCount val="1"/>
                <c:pt idx="0">
                  <c:v>Обязательства по бюджетным кредитам</c:v>
                </c:pt>
              </c:strCache>
            </c:strRef>
          </c:tx>
          <c:spPr>
            <a:solidFill>
              <a:srgbClr val="33CCCC"/>
            </a:solidFill>
            <a:ln w="12700">
              <a:solidFill>
                <a:srgbClr val="0070C0"/>
              </a:solidFill>
              <a:prstDash val="solid"/>
            </a:ln>
            <a:scene3d>
              <a:camera prst="orthographicFront"/>
              <a:lightRig rig="balanced" dir="t"/>
            </a:scene3d>
            <a:sp3d>
              <a:bevelT/>
              <a:bevelB/>
            </a:sp3d>
          </c:spPr>
          <c:dLbls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ИСТОЧНИКИ!$B$2:$I$2</c:f>
              <c:numCache>
                <c:formatCode>dd/mm/yyyy</c:formatCode>
                <c:ptCount val="8"/>
                <c:pt idx="0">
                  <c:v>42005</c:v>
                </c:pt>
                <c:pt idx="1">
                  <c:v>42370</c:v>
                </c:pt>
                <c:pt idx="2">
                  <c:v>42736</c:v>
                </c:pt>
                <c:pt idx="3">
                  <c:v>43101</c:v>
                </c:pt>
                <c:pt idx="4">
                  <c:v>43466</c:v>
                </c:pt>
                <c:pt idx="5">
                  <c:v>43831</c:v>
                </c:pt>
                <c:pt idx="6">
                  <c:v>44197</c:v>
                </c:pt>
                <c:pt idx="7">
                  <c:v>44562</c:v>
                </c:pt>
              </c:numCache>
            </c:numRef>
          </c:cat>
          <c:val>
            <c:numRef>
              <c:f>ИСТОЧНИКИ!$B$3:$I$3</c:f>
              <c:numCache>
                <c:formatCode>#,##0</c:formatCode>
                <c:ptCount val="8"/>
                <c:pt idx="0">
                  <c:v>330000</c:v>
                </c:pt>
                <c:pt idx="1">
                  <c:v>47100</c:v>
                </c:pt>
                <c:pt idx="2">
                  <c:v>38000</c:v>
                </c:pt>
                <c:pt idx="3">
                  <c:v>50400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tx>
            <c:strRef>
              <c:f>ИСТОЧНИКИ!$A$4</c:f>
              <c:strCache>
                <c:ptCount val="1"/>
                <c:pt idx="0">
                  <c:v>Обязательства по кредитам, полученным от кредитных организаций</c:v>
                </c:pt>
              </c:strCache>
            </c:strRef>
          </c:tx>
          <c:spPr>
            <a:solidFill>
              <a:srgbClr val="99CCFF"/>
            </a:solidFill>
            <a:ln w="12700">
              <a:solidFill>
                <a:srgbClr val="0070C0"/>
              </a:solidFill>
              <a:prstDash val="solid"/>
            </a:ln>
            <a:scene3d>
              <a:camera prst="orthographicFront"/>
              <a:lightRig rig="balanced" dir="t"/>
            </a:scene3d>
            <a:sp3d>
              <a:bevelT/>
              <a:bevelB/>
            </a:sp3d>
          </c:spPr>
          <c:dLbls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ИСТОЧНИКИ!$B$2:$I$2</c:f>
              <c:numCache>
                <c:formatCode>dd/mm/yyyy</c:formatCode>
                <c:ptCount val="8"/>
                <c:pt idx="0">
                  <c:v>42005</c:v>
                </c:pt>
                <c:pt idx="1">
                  <c:v>42370</c:v>
                </c:pt>
                <c:pt idx="2">
                  <c:v>42736</c:v>
                </c:pt>
                <c:pt idx="3">
                  <c:v>43101</c:v>
                </c:pt>
                <c:pt idx="4">
                  <c:v>43466</c:v>
                </c:pt>
                <c:pt idx="5">
                  <c:v>43831</c:v>
                </c:pt>
                <c:pt idx="6">
                  <c:v>44197</c:v>
                </c:pt>
                <c:pt idx="7">
                  <c:v>44562</c:v>
                </c:pt>
              </c:numCache>
            </c:numRef>
          </c:cat>
          <c:val>
            <c:numRef>
              <c:f>ИСТОЧНИКИ!$B$4:$I$4</c:f>
              <c:numCache>
                <c:formatCode>#,##0</c:formatCode>
                <c:ptCount val="8"/>
                <c:pt idx="0">
                  <c:v>83000</c:v>
                </c:pt>
                <c:pt idx="1">
                  <c:v>96000</c:v>
                </c:pt>
                <c:pt idx="2">
                  <c:v>96000</c:v>
                </c:pt>
                <c:pt idx="3">
                  <c:v>38000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dLbls>
          <c:showVal val="1"/>
        </c:dLbls>
        <c:gapWidth val="0"/>
        <c:overlap val="100"/>
        <c:axId val="98787712"/>
        <c:axId val="98789248"/>
      </c:barChart>
      <c:dateAx>
        <c:axId val="98787712"/>
        <c:scaling>
          <c:orientation val="minMax"/>
        </c:scaling>
        <c:axPos val="b"/>
        <c:numFmt formatCode="dd/mm/yy;@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206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98789248"/>
        <c:crosses val="autoZero"/>
        <c:auto val="1"/>
        <c:lblOffset val="100"/>
        <c:baseTimeUnit val="years"/>
        <c:majorUnit val="1"/>
        <c:majorTimeUnit val="years"/>
        <c:minorUnit val="1"/>
        <c:minorTimeUnit val="years"/>
      </c:dateAx>
      <c:valAx>
        <c:axId val="98789248"/>
        <c:scaling>
          <c:orientation val="minMax"/>
        </c:scaling>
        <c:axPos val="l"/>
        <c:numFmt formatCode="#,##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206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98787712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1.6599451384366453E-2"/>
          <c:y val="0.86396084523547201"/>
          <c:w val="0.92469567619837112"/>
          <c:h val="0.1155586972063796"/>
        </c:manualLayout>
      </c:layout>
      <c:spPr>
        <a:solidFill>
          <a:srgbClr val="FFFFFF"/>
        </a:solidFill>
        <a:ln w="3175">
          <a:noFill/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206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1.1452080815000865E-2"/>
          <c:w val="0.99720822397200348"/>
          <c:h val="0.89814814814814814"/>
        </c:manualLayout>
      </c:layout>
      <c:lineChart>
        <c:grouping val="stacked"/>
        <c:ser>
          <c:idx val="0"/>
          <c:order val="0"/>
          <c:tx>
            <c:strRef>
              <c:f>ИСТОЧНИКИ!$A$11</c:f>
              <c:strCache>
                <c:ptCount val="1"/>
                <c:pt idx="0">
                  <c:v>Расходы на обслуживание муниципального долга</c:v>
                </c:pt>
              </c:strCache>
            </c:strRef>
          </c:tx>
          <c:marker>
            <c:symbol val="circle"/>
            <c:size val="20"/>
            <c:spPr>
              <a:solidFill>
                <a:srgbClr val="009999"/>
              </a:solidFill>
              <a:ln w="6350"/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marker>
          <c:dLbls>
            <c:numFmt formatCode="#,##0" sourceLinked="0"/>
            <c:txPr>
              <a:bodyPr/>
              <a:lstStyle/>
              <a:p>
                <a:pPr>
                  <a:defRPr sz="120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</c:dLbls>
          <c:val>
            <c:numRef>
              <c:f>ИСТОЧНИКИ!$B$11:$I$11</c:f>
              <c:numCache>
                <c:formatCode>General</c:formatCode>
                <c:ptCount val="8"/>
                <c:pt idx="0">
                  <c:v>30621.1</c:v>
                </c:pt>
                <c:pt idx="1">
                  <c:v>29554.7</c:v>
                </c:pt>
                <c:pt idx="2">
                  <c:v>12385.8</c:v>
                </c:pt>
                <c:pt idx="3">
                  <c:v>4350.2</c:v>
                </c:pt>
                <c:pt idx="4">
                  <c:v>150.5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marker val="1"/>
        <c:axId val="98801152"/>
        <c:axId val="98802688"/>
      </c:lineChart>
      <c:catAx>
        <c:axId val="98801152"/>
        <c:scaling>
          <c:orientation val="minMax"/>
        </c:scaling>
        <c:delete val="1"/>
        <c:axPos val="b"/>
        <c:tickLblPos val="nextTo"/>
        <c:crossAx val="98802688"/>
        <c:crosses val="autoZero"/>
        <c:auto val="1"/>
        <c:lblAlgn val="ctr"/>
        <c:lblOffset val="100"/>
      </c:catAx>
      <c:valAx>
        <c:axId val="98802688"/>
        <c:scaling>
          <c:orientation val="minMax"/>
        </c:scaling>
        <c:delete val="1"/>
        <c:axPos val="l"/>
        <c:numFmt formatCode="General" sourceLinked="1"/>
        <c:tickLblPos val="nextTo"/>
        <c:crossAx val="98801152"/>
        <c:crosses val="autoZero"/>
        <c:crossBetween val="between"/>
      </c:valAx>
    </c:plotArea>
    <c:legend>
      <c:legendPos val="r"/>
      <c:layout/>
      <c:txPr>
        <a:bodyPr/>
        <a:lstStyle/>
        <a:p>
          <a:pPr rtl="0">
            <a:defRPr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2.0317460317460317E-2"/>
          <c:y val="4.6099290780141904E-2"/>
          <c:w val="0.97714285714285765"/>
          <c:h val="0.92198581560283843"/>
        </c:manualLayout>
      </c:layout>
      <c:lineChart>
        <c:grouping val="standard"/>
        <c:ser>
          <c:idx val="1"/>
          <c:order val="0"/>
          <c:spPr>
            <a:ln>
              <a:noFill/>
            </a:ln>
          </c:spPr>
          <c:marker>
            <c:symbol val="none"/>
          </c:marker>
          <c:dLbls>
            <c:numFmt formatCode="#,##0" sourceLinked="0"/>
            <c:txPr>
              <a:bodyPr rot="-5400000" vert="horz"/>
              <a:lstStyle/>
              <a:p>
                <a:pPr>
                  <a:defRPr sz="1400" b="0" i="0" u="none" strike="noStrike" baseline="0">
                    <a:solidFill>
                      <a:schemeClr val="accent5">
                        <a:lumMod val="50000"/>
                      </a:schemeClr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r"/>
            <c:showVal val="1"/>
          </c:dLbls>
          <c:val>
            <c:numRef>
              <c:f>доходы!$B$53:$B$63</c:f>
              <c:numCache>
                <c:formatCode>#,##0.0</c:formatCode>
                <c:ptCount val="11"/>
                <c:pt idx="0">
                  <c:v>1778837</c:v>
                </c:pt>
                <c:pt idx="1">
                  <c:v>1672111</c:v>
                </c:pt>
                <c:pt idx="2">
                  <c:v>1820884</c:v>
                </c:pt>
                <c:pt idx="3">
                  <c:v>1686412</c:v>
                </c:pt>
                <c:pt idx="4">
                  <c:v>1961598</c:v>
                </c:pt>
                <c:pt idx="5">
                  <c:v>2146700</c:v>
                </c:pt>
                <c:pt idx="6">
                  <c:v>2387326</c:v>
                </c:pt>
                <c:pt idx="7">
                  <c:v>2112848</c:v>
                </c:pt>
                <c:pt idx="8">
                  <c:v>2076493</c:v>
                </c:pt>
                <c:pt idx="9">
                  <c:v>2064366</c:v>
                </c:pt>
                <c:pt idx="10">
                  <c:v>1987250</c:v>
                </c:pt>
              </c:numCache>
            </c:numRef>
          </c:val>
        </c:ser>
        <c:dLbls>
          <c:showVal val="1"/>
        </c:dLbls>
        <c:marker val="1"/>
        <c:axId val="96791552"/>
        <c:axId val="96809728"/>
      </c:lineChart>
      <c:catAx>
        <c:axId val="96791552"/>
        <c:scaling>
          <c:orientation val="minMax"/>
        </c:scaling>
        <c:delete val="1"/>
        <c:axPos val="b"/>
        <c:tickLblPos val="nextTo"/>
        <c:crossAx val="96809728"/>
        <c:crosses val="autoZero"/>
        <c:auto val="1"/>
        <c:lblAlgn val="ctr"/>
        <c:lblOffset val="100"/>
      </c:catAx>
      <c:valAx>
        <c:axId val="96809728"/>
        <c:scaling>
          <c:orientation val="minMax"/>
        </c:scaling>
        <c:delete val="1"/>
        <c:axPos val="l"/>
        <c:numFmt formatCode="#,##0.0" sourceLinked="1"/>
        <c:tickLblPos val="nextTo"/>
        <c:crossAx val="96791552"/>
        <c:crosses val="autoZero"/>
        <c:crossBetween val="between"/>
      </c:valAx>
    </c:plotArea>
    <c:plotVisOnly val="1"/>
    <c:dispBlanksAs val="gap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8.6752368776216379E-2"/>
          <c:y val="0"/>
          <c:w val="0.88155424848079988"/>
          <c:h val="0.90264112941865182"/>
        </c:manualLayout>
      </c:layout>
      <c:barChart>
        <c:barDir val="bar"/>
        <c:grouping val="percentStacked"/>
        <c:ser>
          <c:idx val="0"/>
          <c:order val="0"/>
          <c:tx>
            <c:strRef>
              <c:f>доходы!$A$83</c:f>
              <c:strCache>
                <c:ptCount val="1"/>
                <c:pt idx="0">
                  <c:v>Налог на доходы физических лиц </c:v>
                </c:pt>
              </c:strCache>
            </c:strRef>
          </c:tx>
          <c:spPr>
            <a:solidFill>
              <a:schemeClr val="accent1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txPr>
              <a:bodyPr/>
              <a:lstStyle/>
              <a:p>
                <a:pPr>
                  <a:defRPr sz="1200" b="0" i="0" u="none" strike="noStrike" baseline="0">
                    <a:solidFill>
                      <a:schemeClr val="accent5">
                        <a:lumMod val="50000"/>
                      </a:schemeClr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strRef>
              <c:f>доходы!$B$82:$F$82</c:f>
              <c:strCache>
                <c:ptCount val="5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  <c:pt idx="3">
                  <c:v>2023 г.</c:v>
                </c:pt>
                <c:pt idx="4">
                  <c:v>2024 г.</c:v>
                </c:pt>
              </c:strCache>
            </c:strRef>
          </c:cat>
          <c:val>
            <c:numRef>
              <c:f>доходы!$B$83:$F$83</c:f>
              <c:numCache>
                <c:formatCode>0%</c:formatCode>
                <c:ptCount val="5"/>
                <c:pt idx="0">
                  <c:v>0.77110692630975364</c:v>
                </c:pt>
                <c:pt idx="1">
                  <c:v>0.80135446555658485</c:v>
                </c:pt>
                <c:pt idx="2">
                  <c:v>0.70287379615154633</c:v>
                </c:pt>
                <c:pt idx="3">
                  <c:v>0.70565763017611594</c:v>
                </c:pt>
                <c:pt idx="4">
                  <c:v>0.70193659312260959</c:v>
                </c:pt>
              </c:numCache>
            </c:numRef>
          </c:val>
        </c:ser>
        <c:ser>
          <c:idx val="1"/>
          <c:order val="1"/>
          <c:tx>
            <c:strRef>
              <c:f>доходы!$A$84</c:f>
              <c:strCache>
                <c:ptCount val="1"/>
                <c:pt idx="0">
                  <c:v>Налог, взимаемый в связи с применением упрощенной системы налогообложения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sz="1200" b="0" i="0" u="none" strike="noStrike" baseline="0">
                    <a:solidFill>
                      <a:schemeClr val="accent5">
                        <a:lumMod val="50000"/>
                      </a:schemeClr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strRef>
              <c:f>доходы!$B$82:$F$82</c:f>
              <c:strCache>
                <c:ptCount val="5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  <c:pt idx="3">
                  <c:v>2023 г.</c:v>
                </c:pt>
                <c:pt idx="4">
                  <c:v>2024 г.</c:v>
                </c:pt>
              </c:strCache>
            </c:strRef>
          </c:cat>
          <c:val>
            <c:numRef>
              <c:f>доходы!$B$84:$F$84</c:f>
              <c:numCache>
                <c:formatCode>0%</c:formatCode>
                <c:ptCount val="5"/>
                <c:pt idx="0">
                  <c:v>5.7407098403087803E-2</c:v>
                </c:pt>
                <c:pt idx="1">
                  <c:v>9.6519708626768688E-2</c:v>
                </c:pt>
                <c:pt idx="2">
                  <c:v>0.18374323046339822</c:v>
                </c:pt>
                <c:pt idx="3">
                  <c:v>0.18265389867000201</c:v>
                </c:pt>
                <c:pt idx="4">
                  <c:v>0.18536548776692019</c:v>
                </c:pt>
              </c:numCache>
            </c:numRef>
          </c:val>
        </c:ser>
        <c:ser>
          <c:idx val="2"/>
          <c:order val="2"/>
          <c:tx>
            <c:strRef>
              <c:f>доходы!$A$85</c:f>
              <c:strCache>
                <c:ptCount val="1"/>
                <c:pt idx="0">
                  <c:v>Единый налог на вмененный доход для отдельных видов деятельности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dLbl>
              <c:idx val="0"/>
              <c:layout>
                <c:manualLayout>
                  <c:x val="-1.0185067526416105E-16"/>
                  <c:y val="-8.5676037483266548E-2"/>
                </c:manualLayout>
              </c:layout>
              <c:dLblPos val="ctr"/>
              <c:showVal val="1"/>
            </c:dLbl>
            <c:dLbl>
              <c:idx val="1"/>
              <c:layout>
                <c:manualLayout>
                  <c:x val="-5.5555555555554465E-3"/>
                  <c:y val="-8.0321285140562262E-2"/>
                </c:manualLayout>
              </c:layout>
              <c:dLblPos val="ctr"/>
              <c:showVal val="1"/>
            </c:dLbl>
            <c:dLbl>
              <c:idx val="2"/>
              <c:layout>
                <c:manualLayout>
                  <c:x val="-2.7777777777777974E-3"/>
                  <c:y val="-7.4966532797858101E-2"/>
                </c:manualLayout>
              </c:layout>
              <c:dLblPos val="ctr"/>
              <c:showVal val="1"/>
            </c:dLbl>
            <c:dLbl>
              <c:idx val="3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200" b="0" i="0" u="none" strike="noStrike" baseline="0">
                    <a:solidFill>
                      <a:schemeClr val="accent5">
                        <a:lumMod val="50000"/>
                      </a:schemeClr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strRef>
              <c:f>доходы!$B$82:$F$82</c:f>
              <c:strCache>
                <c:ptCount val="5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  <c:pt idx="3">
                  <c:v>2023 г.</c:v>
                </c:pt>
                <c:pt idx="4">
                  <c:v>2024 г.</c:v>
                </c:pt>
              </c:strCache>
            </c:strRef>
          </c:cat>
          <c:val>
            <c:numRef>
              <c:f>доходы!$B$85:$F$85</c:f>
              <c:numCache>
                <c:formatCode>0%</c:formatCode>
                <c:ptCount val="5"/>
                <c:pt idx="0">
                  <c:v>3.9932241974219858E-2</c:v>
                </c:pt>
                <c:pt idx="1">
                  <c:v>8.4724701204220675E-3</c:v>
                </c:pt>
                <c:pt idx="2">
                  <c:v>7.7200702526393126E-4</c:v>
                </c:pt>
                <c:pt idx="3">
                  <c:v>1.5047609130528113E-4</c:v>
                </c:pt>
                <c:pt idx="4">
                  <c:v>7.4858065365164393E-5</c:v>
                </c:pt>
              </c:numCache>
            </c:numRef>
          </c:val>
        </c:ser>
        <c:ser>
          <c:idx val="3"/>
          <c:order val="3"/>
          <c:tx>
            <c:strRef>
              <c:f>доходы!$A$86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spPr>
            <a:solidFill>
              <a:srgbClr val="99FFCC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spPr>
              <a:scene3d>
                <a:camera prst="orthographicFront"/>
                <a:lightRig rig="threePt" dir="t"/>
              </a:scene3d>
              <a:sp3d>
                <a:bevelB/>
              </a:sp3d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chemeClr val="accent5">
                        <a:lumMod val="50000"/>
                      </a:schemeClr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strRef>
              <c:f>доходы!$B$82:$F$82</c:f>
              <c:strCache>
                <c:ptCount val="5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  <c:pt idx="3">
                  <c:v>2023 г.</c:v>
                </c:pt>
                <c:pt idx="4">
                  <c:v>2024 г.</c:v>
                </c:pt>
              </c:strCache>
            </c:strRef>
          </c:cat>
          <c:val>
            <c:numRef>
              <c:f>доходы!$B$86:$F$86</c:f>
              <c:numCache>
                <c:formatCode>0%</c:formatCode>
                <c:ptCount val="5"/>
                <c:pt idx="0">
                  <c:v>9.5777323541428261E-2</c:v>
                </c:pt>
                <c:pt idx="1">
                  <c:v>4.5814466859019611E-2</c:v>
                </c:pt>
                <c:pt idx="2">
                  <c:v>4.6709513056568813E-2</c:v>
                </c:pt>
                <c:pt idx="3">
                  <c:v>4.6069760114024763E-2</c:v>
                </c:pt>
                <c:pt idx="4">
                  <c:v>4.6804256788915366E-2</c:v>
                </c:pt>
              </c:numCache>
            </c:numRef>
          </c:val>
        </c:ser>
        <c:ser>
          <c:idx val="4"/>
          <c:order val="4"/>
          <c:tx>
            <c:strRef>
              <c:f>доходы!$A$87</c:f>
              <c:strCache>
                <c:ptCount val="1"/>
                <c:pt idx="0">
                  <c:v>Прочие налоговые и неналоговые доходы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dLbl>
              <c:idx val="2"/>
              <c:layout>
                <c:manualLayout>
                  <c:x val="-9.7745029857643443E-3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0" i="0" u="none" strike="noStrike" baseline="0">
                    <a:solidFill>
                      <a:schemeClr val="accent5">
                        <a:lumMod val="50000"/>
                      </a:schemeClr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strRef>
              <c:f>доходы!$B$82:$F$82</c:f>
              <c:strCache>
                <c:ptCount val="5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  <c:pt idx="3">
                  <c:v>2023 г.</c:v>
                </c:pt>
                <c:pt idx="4">
                  <c:v>2024 г.</c:v>
                </c:pt>
              </c:strCache>
            </c:strRef>
          </c:cat>
          <c:val>
            <c:numRef>
              <c:f>доходы!$B$87:$F$87</c:f>
              <c:numCache>
                <c:formatCode>0%</c:formatCode>
                <c:ptCount val="5"/>
                <c:pt idx="0">
                  <c:v>3.5776409771511287E-2</c:v>
                </c:pt>
                <c:pt idx="1">
                  <c:v>4.7838888837204954E-2</c:v>
                </c:pt>
                <c:pt idx="2">
                  <c:v>6.5901453303225097E-2</c:v>
                </c:pt>
                <c:pt idx="3">
                  <c:v>6.5468234948554013E-2</c:v>
                </c:pt>
                <c:pt idx="4">
                  <c:v>6.5818804256190133E-2</c:v>
                </c:pt>
              </c:numCache>
            </c:numRef>
          </c:val>
        </c:ser>
        <c:dLbls>
          <c:showVal val="1"/>
        </c:dLbls>
        <c:overlap val="100"/>
        <c:axId val="97256576"/>
        <c:axId val="97258112"/>
      </c:barChart>
      <c:catAx>
        <c:axId val="97256576"/>
        <c:scaling>
          <c:orientation val="minMax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97258112"/>
        <c:crosses val="autoZero"/>
        <c:auto val="1"/>
        <c:lblAlgn val="ctr"/>
        <c:lblOffset val="100"/>
      </c:catAx>
      <c:valAx>
        <c:axId val="97258112"/>
        <c:scaling>
          <c:orientation val="minMax"/>
        </c:scaling>
        <c:delete val="1"/>
        <c:axPos val="b"/>
        <c:numFmt formatCode="0%" sourceLinked="1"/>
        <c:tickLblPos val="nextTo"/>
        <c:crossAx val="97256576"/>
        <c:crosses val="autoZero"/>
        <c:crossBetween val="between"/>
      </c:valAx>
    </c:plotArea>
    <c:plotVisOnly val="1"/>
    <c:dispBlanksAs val="gap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расходы!$B$3</c:f>
              <c:strCache>
                <c:ptCount val="1"/>
                <c:pt idx="0">
                  <c:v>ВСЕГО</c:v>
                </c:pt>
              </c:strCache>
            </c:strRef>
          </c:tx>
          <c:spPr>
            <a:gradFill>
              <a:gsLst>
                <a:gs pos="0">
                  <a:srgbClr val="66FFCC"/>
                </a:gs>
                <a:gs pos="50000">
                  <a:srgbClr val="4472C4">
                    <a:lumMod val="20000"/>
                    <a:lumOff val="80000"/>
                  </a:srgbClr>
                </a:gs>
                <a:gs pos="100000">
                  <a:schemeClr val="accent5">
                    <a:lumMod val="75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dLbl>
              <c:idx val="2"/>
              <c:layout>
                <c:manualLayout>
                  <c:x val="0"/>
                  <c:y val="-3.0806391665941242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0"/>
                  <c:y val="1.4157350591180826E-2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0"/>
                  <c:y val="-7.0786752955904527E-3"/>
                </c:manualLayout>
              </c:layout>
              <c:dLblPos val="outEnd"/>
              <c:showVal val="1"/>
            </c:dLbl>
            <c:dLbl>
              <c:idx val="7"/>
              <c:layout>
                <c:manualLayout>
                  <c:x val="0"/>
                  <c:y val="-3.5393376477952277E-3"/>
                </c:manualLayout>
              </c:layout>
              <c:dLblPos val="outEnd"/>
              <c:showVal val="1"/>
            </c:dLbl>
            <c:dLbl>
              <c:idx val="8"/>
              <c:layout>
                <c:manualLayout>
                  <c:x val="0"/>
                  <c:y val="1.0618012943385638E-2"/>
                </c:manualLayout>
              </c:layout>
              <c:dLblPos val="outEnd"/>
              <c:showVal val="1"/>
            </c:dLbl>
            <c:dLbl>
              <c:idx val="9"/>
              <c:layout>
                <c:manualLayout>
                  <c:x val="0"/>
                  <c:y val="1.4157350591180859E-2"/>
                </c:manualLayout>
              </c:layout>
              <c:dLblPos val="outEnd"/>
              <c:showVal val="1"/>
            </c:dLbl>
            <c:dLbl>
              <c:idx val="10"/>
              <c:layout>
                <c:manualLayout>
                  <c:x val="0"/>
                  <c:y val="2.4775363534566587E-2"/>
                </c:manualLayout>
              </c:layout>
              <c:dLblPos val="outEnd"/>
              <c:showVal val="1"/>
            </c:dLbl>
            <c:numFmt formatCode="#,##0" sourceLinked="0"/>
            <c:txPr>
              <a:bodyPr/>
              <a:lstStyle/>
              <a:p>
                <a:pPr>
                  <a:defRPr sz="1400" b="0" i="0" u="none" strike="noStrike" baseline="0">
                    <a:solidFill>
                      <a:schemeClr val="accent5">
                        <a:lumMod val="50000"/>
                      </a:schemeClr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расходы!$C$2:$M$2</c:f>
              <c:strCache>
                <c:ptCount val="11"/>
                <c:pt idx="0">
                  <c:v>2014 г.</c:v>
                </c:pt>
                <c:pt idx="1">
                  <c:v>2015 г.</c:v>
                </c:pt>
                <c:pt idx="2">
                  <c:v>2016 г.</c:v>
                </c:pt>
                <c:pt idx="3">
                  <c:v>2017 г.</c:v>
                </c:pt>
                <c:pt idx="4">
                  <c:v>2018 г.</c:v>
                </c:pt>
                <c:pt idx="5">
                  <c:v>2019 г.</c:v>
                </c:pt>
                <c:pt idx="6">
                  <c:v>2020 г.</c:v>
                </c:pt>
                <c:pt idx="7">
                  <c:v>2021 г.</c:v>
                </c:pt>
                <c:pt idx="8">
                  <c:v>2022 г.</c:v>
                </c:pt>
                <c:pt idx="9">
                  <c:v>2023 г. </c:v>
                </c:pt>
                <c:pt idx="10">
                  <c:v>2024 г. </c:v>
                </c:pt>
              </c:strCache>
            </c:strRef>
          </c:cat>
          <c:val>
            <c:numRef>
              <c:f>расходы!$C$3:$M$3</c:f>
              <c:numCache>
                <c:formatCode>#,##0.0</c:formatCode>
                <c:ptCount val="11"/>
                <c:pt idx="0">
                  <c:v>1791753.1000000003</c:v>
                </c:pt>
                <c:pt idx="1">
                  <c:v>1657672.2</c:v>
                </c:pt>
                <c:pt idx="2">
                  <c:v>1744006.1000000003</c:v>
                </c:pt>
                <c:pt idx="3">
                  <c:v>1720529</c:v>
                </c:pt>
                <c:pt idx="4">
                  <c:v>1942581.2000000002</c:v>
                </c:pt>
                <c:pt idx="5">
                  <c:v>2085858.9</c:v>
                </c:pt>
                <c:pt idx="6">
                  <c:v>2349937.9</c:v>
                </c:pt>
                <c:pt idx="7">
                  <c:v>2228241.3000000003</c:v>
                </c:pt>
                <c:pt idx="8">
                  <c:v>2146625.2000000002</c:v>
                </c:pt>
                <c:pt idx="9">
                  <c:v>2064366.2000000002</c:v>
                </c:pt>
                <c:pt idx="10">
                  <c:v>1987249.5</c:v>
                </c:pt>
              </c:numCache>
            </c:numRef>
          </c:val>
        </c:ser>
        <c:dLbls>
          <c:showVal val="1"/>
        </c:dLbls>
        <c:gapWidth val="100"/>
        <c:overlap val="-1"/>
        <c:axId val="97318400"/>
        <c:axId val="97319936"/>
      </c:barChart>
      <c:catAx>
        <c:axId val="97318400"/>
        <c:scaling>
          <c:orientation val="minMax"/>
        </c:scaling>
        <c:axPos val="b"/>
        <c:numFmt formatCode="@" sourceLinked="1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97319936"/>
        <c:crosses val="autoZero"/>
        <c:auto val="1"/>
        <c:lblAlgn val="ctr"/>
        <c:lblOffset val="100"/>
      </c:catAx>
      <c:valAx>
        <c:axId val="97319936"/>
        <c:scaling>
          <c:orientation val="minMax"/>
        </c:scaling>
        <c:delete val="1"/>
        <c:axPos val="l"/>
        <c:numFmt formatCode="#,##0.0" sourceLinked="1"/>
        <c:tickLblPos val="nextTo"/>
        <c:crossAx val="9731840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3190783940542852"/>
          <c:y val="0.11121146211819939"/>
          <c:w val="0.75656176384148488"/>
          <c:h val="0.85427463584511865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rgbClr val="0099FF"/>
              </a:solidFill>
              <a:scene3d>
                <a:camera prst="orthographicFront"/>
                <a:lightRig rig="threePt" dir="t"/>
              </a:scene3d>
              <a:sp3d>
                <a:bevelT w="63500"/>
                <a:bevelB/>
              </a:sp3d>
            </c:spPr>
          </c:dPt>
          <c:dPt>
            <c:idx val="1"/>
            <c:spPr>
              <a:solidFill>
                <a:srgbClr val="0099CC"/>
              </a:solidFill>
              <a:scene3d>
                <a:camera prst="orthographicFront"/>
                <a:lightRig rig="threePt" dir="t"/>
              </a:scene3d>
              <a:sp3d>
                <a:bevelT w="63500"/>
                <a:bevelB w="63500"/>
              </a:sp3d>
            </c:spPr>
          </c:dPt>
          <c:dPt>
            <c:idx val="2"/>
            <c:spPr>
              <a:solidFill>
                <a:srgbClr val="00CCFF"/>
              </a:solidFill>
              <a:scene3d>
                <a:camera prst="orthographicFront"/>
                <a:lightRig rig="threePt" dir="t"/>
              </a:scene3d>
              <a:sp3d>
                <a:bevelT w="63500"/>
                <a:bevelB w="63500"/>
              </a:sp3d>
            </c:spPr>
          </c:dPt>
          <c:dPt>
            <c:idx val="3"/>
            <c:spPr>
              <a:solidFill>
                <a:srgbClr val="33CCCC"/>
              </a:solidFill>
              <a:scene3d>
                <a:camera prst="orthographicFront"/>
                <a:lightRig rig="threePt" dir="t"/>
              </a:scene3d>
              <a:sp3d>
                <a:bevelT w="63500"/>
                <a:bevelB w="63500"/>
              </a:sp3d>
            </c:spPr>
          </c:dPt>
          <c:dPt>
            <c:idx val="4"/>
            <c:spPr>
              <a:solidFill>
                <a:srgbClr val="CCECFF"/>
              </a:solidFill>
              <a:scene3d>
                <a:camera prst="orthographicFront"/>
                <a:lightRig rig="threePt" dir="t"/>
              </a:scene3d>
              <a:sp3d>
                <a:bevelT w="63500"/>
                <a:bevelB w="63500"/>
              </a:sp3d>
            </c:spPr>
          </c:dPt>
          <c:dPt>
            <c:idx val="5"/>
            <c:spPr>
              <a:solidFill>
                <a:srgbClr val="99CCFF"/>
              </a:solidFill>
              <a:scene3d>
                <a:camera prst="orthographicFront"/>
                <a:lightRig rig="threePt" dir="t"/>
              </a:scene3d>
              <a:sp3d>
                <a:bevelT w="63500"/>
                <a:bevelB w="63500"/>
              </a:sp3d>
            </c:spPr>
          </c:dPt>
          <c:dLbls>
            <c:dLbl>
              <c:idx val="0"/>
              <c:layout>
                <c:manualLayout>
                  <c:x val="9.792537844681673E-2"/>
                  <c:y val="-0.11125796378848504"/>
                </c:manualLayout>
              </c:layout>
              <c:dLblPos val="inEnd"/>
              <c:showVal val="1"/>
            </c:dLbl>
            <c:dLbl>
              <c:idx val="1"/>
              <c:layout>
                <c:manualLayout>
                  <c:x val="-5.6635214220344184E-2"/>
                  <c:y val="-0.13863404689092806"/>
                </c:manualLayout>
              </c:layout>
              <c:dLblPos val="inEnd"/>
              <c:showVal val="1"/>
            </c:dLbl>
            <c:dLbl>
              <c:idx val="2"/>
              <c:layout>
                <c:manualLayout>
                  <c:x val="2.982456346350075E-2"/>
                  <c:y val="6.9317023445464004E-2"/>
                </c:manualLayout>
              </c:layout>
              <c:dLblPos val="inEnd"/>
              <c:showVal val="1"/>
            </c:dLbl>
            <c:dLbl>
              <c:idx val="3"/>
              <c:layout>
                <c:manualLayout>
                  <c:x val="-0.16030702861631638"/>
                  <c:y val="-8.5626911314984705E-2"/>
                </c:manualLayout>
              </c:layout>
              <c:dLblPos val="inEnd"/>
              <c:showVal val="1"/>
            </c:dLbl>
            <c:dLbl>
              <c:idx val="4"/>
              <c:layout>
                <c:manualLayout>
                  <c:x val="-7.629854718461028E-2"/>
                  <c:y val="-0.11917049475059553"/>
                </c:manualLayout>
              </c:layout>
              <c:dLblPos val="inEnd"/>
              <c:showVal val="1"/>
            </c:dLbl>
            <c:dLbl>
              <c:idx val="5"/>
              <c:layout>
                <c:manualLayout>
                  <c:x val="6.6373769899094365E-4"/>
                  <c:y val="-0.11868524680157613"/>
                </c:manualLayout>
              </c:layout>
              <c:dLblPos val="inEnd"/>
              <c:showVal val="1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Arial"/>
                    <a:cs typeface="Arial"/>
                  </a:defRPr>
                </a:pPr>
                <a:endParaRPr lang="ru-RU"/>
              </a:p>
            </c:txPr>
            <c:dLblPos val="inEnd"/>
            <c:showVal val="1"/>
            <c:showLeaderLines val="1"/>
          </c:dLbls>
          <c:cat>
            <c:strRef>
              <c:f>расходы!$B$111:$B$116</c:f>
              <c:strCache>
                <c:ptCount val="6"/>
                <c:pt idx="0">
                  <c:v>Социальное обеспечение и иные выплаты населению</c:v>
                </c:pt>
                <c:pt idx="1">
                  <c:v>Субсидии бюджетным и автономным учреждениям</c:v>
                </c:pt>
                <c:pt idx="2">
                  <c:v>Обеспечение деятельности органов местного самоуправления и казенных учреждений</c:v>
                </c:pt>
                <c:pt idx="3">
                  <c:v>Субсидии юридическим лицам</c:v>
                </c:pt>
                <c:pt idx="4">
                  <c:v>Бюджетные инвестиции</c:v>
                </c:pt>
                <c:pt idx="5">
                  <c:v>Другие расходы</c:v>
                </c:pt>
              </c:strCache>
            </c:strRef>
          </c:cat>
          <c:val>
            <c:numRef>
              <c:f>расходы!$C$111:$C$116</c:f>
              <c:numCache>
                <c:formatCode>#,##0</c:formatCode>
                <c:ptCount val="6"/>
                <c:pt idx="0">
                  <c:v>117353</c:v>
                </c:pt>
                <c:pt idx="1">
                  <c:v>1569302.7</c:v>
                </c:pt>
                <c:pt idx="2">
                  <c:v>333089.3</c:v>
                </c:pt>
                <c:pt idx="3">
                  <c:v>18944</c:v>
                </c:pt>
                <c:pt idx="4">
                  <c:v>63505.8</c:v>
                </c:pt>
                <c:pt idx="5">
                  <c:v>44430.400000000001</c:v>
                </c:pt>
              </c:numCache>
            </c:numRef>
          </c:val>
        </c:ser>
        <c:dLbls>
          <c:showVal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7"/>
  <c:chart>
    <c:plotArea>
      <c:layout>
        <c:manualLayout>
          <c:layoutTarget val="inner"/>
          <c:xMode val="edge"/>
          <c:yMode val="edge"/>
          <c:x val="0.14500994868218467"/>
          <c:y val="9.4962509362847267E-2"/>
          <c:w val="0.73256968220699414"/>
          <c:h val="0.89485434859578983"/>
        </c:manualLayout>
      </c:layout>
      <c:doughnutChart>
        <c:varyColors val="1"/>
        <c:ser>
          <c:idx val="0"/>
          <c:order val="0"/>
          <c:spPr>
            <a:solidFill>
              <a:srgbClr val="33CCCC"/>
            </a:solidFill>
            <a:scene3d>
              <a:camera prst="orthographicFront"/>
              <a:lightRig rig="threePt" dir="t"/>
            </a:scene3d>
            <a:sp3d prstMaterial="dkEdge">
              <a:bevelT w="139700"/>
            </a:sp3d>
          </c:spPr>
          <c:dPt>
            <c:idx val="1"/>
            <c:spPr>
              <a:solidFill>
                <a:srgbClr val="33CCCC">
                  <a:alpha val="65000"/>
                </a:srgbClr>
              </a:solidFill>
              <a:scene3d>
                <a:camera prst="orthographicFront"/>
                <a:lightRig rig="threePt" dir="t"/>
              </a:scene3d>
              <a:sp3d prstMaterial="dkEdge">
                <a:bevelT w="139700"/>
              </a:sp3d>
            </c:spPr>
          </c:dPt>
          <c:dPt>
            <c:idx val="2"/>
            <c:spPr>
              <a:solidFill>
                <a:srgbClr val="33CCCC">
                  <a:alpha val="40000"/>
                </a:srgbClr>
              </a:solidFill>
              <a:scene3d>
                <a:camera prst="orthographicFront"/>
                <a:lightRig rig="threePt" dir="t"/>
              </a:scene3d>
              <a:sp3d prstMaterial="dkEdge">
                <a:bevelT w="139700"/>
              </a:sp3d>
            </c:spPr>
          </c:dPt>
          <c:dPt>
            <c:idx val="3"/>
            <c:spPr>
              <a:solidFill>
                <a:srgbClr val="33CCCC">
                  <a:alpha val="20000"/>
                </a:srgbClr>
              </a:solidFill>
              <a:scene3d>
                <a:camera prst="orthographicFront"/>
                <a:lightRig rig="threePt" dir="t"/>
              </a:scene3d>
              <a:sp3d prstMaterial="dkEdge">
                <a:bevelT w="139700"/>
              </a:sp3d>
            </c:spPr>
          </c:dPt>
          <c:dPt>
            <c:idx val="4"/>
            <c:spPr>
              <a:solidFill>
                <a:srgbClr val="0099CC"/>
              </a:solidFill>
              <a:scene3d>
                <a:camera prst="orthographicFront"/>
                <a:lightRig rig="freezing" dir="t"/>
              </a:scene3d>
              <a:sp3d prstMaterial="dkEdge">
                <a:bevelT h="25400"/>
              </a:sp3d>
            </c:spPr>
          </c:dPt>
          <c:dPt>
            <c:idx val="5"/>
            <c:spPr>
              <a:solidFill>
                <a:srgbClr val="0099CC">
                  <a:alpha val="80000"/>
                </a:srgbClr>
              </a:solidFill>
              <a:scene3d>
                <a:camera prst="orthographicFront"/>
                <a:lightRig rig="threePt" dir="t"/>
              </a:scene3d>
              <a:sp3d prstMaterial="dkEdge">
                <a:bevelT h="25400"/>
              </a:sp3d>
            </c:spPr>
          </c:dPt>
          <c:dPt>
            <c:idx val="6"/>
            <c:spPr>
              <a:solidFill>
                <a:srgbClr val="0099CC">
                  <a:alpha val="50000"/>
                </a:srgbClr>
              </a:solidFill>
              <a:scene3d>
                <a:camera prst="orthographicFront"/>
                <a:lightRig rig="freezing" dir="t"/>
              </a:scene3d>
              <a:sp3d prstMaterial="dkEdge">
                <a:bevelT w="139700"/>
              </a:sp3d>
            </c:spPr>
          </c:dPt>
          <c:dPt>
            <c:idx val="7"/>
            <c:spPr>
              <a:solidFill>
                <a:srgbClr val="0099CC">
                  <a:alpha val="30000"/>
                </a:srgbClr>
              </a:solidFill>
              <a:scene3d>
                <a:camera prst="orthographicFront"/>
                <a:lightRig rig="threePt" dir="t"/>
              </a:scene3d>
              <a:sp3d prstMaterial="dkEdge">
                <a:bevelT w="139700"/>
              </a:sp3d>
            </c:spPr>
          </c:dPt>
          <c:dPt>
            <c:idx val="8"/>
            <c:spPr>
              <a:solidFill>
                <a:srgbClr val="00FFCC">
                  <a:alpha val="50000"/>
                </a:srgbClr>
              </a:solidFill>
              <a:scene3d>
                <a:camera prst="orthographicFront"/>
                <a:lightRig rig="threePt" dir="t"/>
              </a:scene3d>
              <a:sp3d prstMaterial="dkEdge">
                <a:bevelT w="139700"/>
              </a:sp3d>
            </c:spPr>
          </c:dPt>
          <c:dLbls>
            <c:dLbl>
              <c:idx val="0"/>
              <c:layout>
                <c:manualLayout>
                  <c:x val="4.4824624435462097E-2"/>
                  <c:y val="-0.16556656263143441"/>
                </c:manualLayout>
              </c:layout>
              <c:showPercent val="1"/>
            </c:dLbl>
            <c:dLbl>
              <c:idx val="1"/>
              <c:layout>
                <c:manualLayout>
                  <c:x val="0.10019621932632694"/>
                  <c:y val="-0.11826183045102472"/>
                </c:manualLayout>
              </c:layout>
              <c:showPercent val="1"/>
            </c:dLbl>
            <c:dLbl>
              <c:idx val="2"/>
              <c:layout>
                <c:manualLayout>
                  <c:x val="0.13447387330638597"/>
                  <c:y val="-6.3072976240546599E-2"/>
                </c:manualLayout>
              </c:layout>
              <c:showPercent val="1"/>
            </c:dLbl>
            <c:dLbl>
              <c:idx val="3"/>
              <c:layout>
                <c:manualLayout>
                  <c:x val="3.9551139207760586E-2"/>
                  <c:y val="-0.19316098973667342"/>
                </c:manualLayout>
              </c:layout>
              <c:showPercent val="1"/>
            </c:dLbl>
            <c:dLbl>
              <c:idx val="4"/>
              <c:layout>
                <c:manualLayout>
                  <c:x val="0.22148637956345923"/>
                  <c:y val="0"/>
                </c:manualLayout>
              </c:layout>
              <c:showPercent val="1"/>
            </c:dLbl>
            <c:dLbl>
              <c:idx val="5"/>
              <c:layout>
                <c:manualLayout>
                  <c:x val="-0.12392690285098336"/>
                  <c:y val="-6.7015037255580806E-2"/>
                </c:manualLayout>
              </c:layout>
              <c:showPercent val="1"/>
            </c:dLbl>
            <c:dLbl>
              <c:idx val="6"/>
              <c:layout>
                <c:manualLayout>
                  <c:x val="-9.492273409862538E-2"/>
                  <c:y val="-0.13403007451116147"/>
                </c:manualLayout>
              </c:layout>
              <c:showPercent val="1"/>
            </c:dLbl>
            <c:dLbl>
              <c:idx val="7"/>
              <c:layout>
                <c:manualLayout>
                  <c:x val="-4.7461367049312801E-2"/>
                  <c:y val="-0.15768244060136652"/>
                </c:manualLayout>
              </c:layout>
              <c:showPercent val="1"/>
            </c:dLbl>
            <c:dLbl>
              <c:idx val="8"/>
              <c:layout>
                <c:manualLayout>
                  <c:x val="0"/>
                  <c:y val="-0.16950862364646851"/>
                </c:manualLayout>
              </c:layout>
              <c:showPercent val="1"/>
            </c:dLbl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Percent val="1"/>
          </c:dLbls>
          <c:cat>
            <c:strRef>
              <c:f>расходы!$B$20:$B$28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 и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расходы!$C$20:$C$28</c:f>
              <c:numCache>
                <c:formatCode>#,##0.0</c:formatCode>
                <c:ptCount val="9"/>
                <c:pt idx="0">
                  <c:v>165340.9</c:v>
                </c:pt>
                <c:pt idx="1">
                  <c:v>18206.400000000001</c:v>
                </c:pt>
                <c:pt idx="2">
                  <c:v>15047.2</c:v>
                </c:pt>
                <c:pt idx="3">
                  <c:v>19901</c:v>
                </c:pt>
                <c:pt idx="4">
                  <c:v>1497916.6</c:v>
                </c:pt>
                <c:pt idx="5">
                  <c:v>97611.5</c:v>
                </c:pt>
                <c:pt idx="6">
                  <c:v>180749.2</c:v>
                </c:pt>
                <c:pt idx="7">
                  <c:v>108852.4</c:v>
                </c:pt>
                <c:pt idx="8">
                  <c:v>43000</c:v>
                </c:pt>
              </c:numCache>
            </c:numRef>
          </c:val>
        </c:ser>
        <c:dLbls>
          <c:showVal val="1"/>
        </c:dLbls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view3D>
      <c:depthPercent val="100"/>
      <c:rAngAx val="1"/>
    </c:view3D>
    <c:floor>
      <c:spPr>
        <a:noFill/>
        <a:ln w="6350">
          <a:noFill/>
        </a:ln>
      </c:spPr>
    </c:floor>
    <c:plotArea>
      <c:layout>
        <c:manualLayout>
          <c:layoutTarget val="inner"/>
          <c:xMode val="edge"/>
          <c:yMode val="edge"/>
          <c:x val="3.101194520728005E-4"/>
          <c:y val="4.0232629186587824E-3"/>
          <c:w val="0.98962623826570362"/>
          <c:h val="0.80830844938705959"/>
        </c:manualLayout>
      </c:layout>
      <c:bar3DChart>
        <c:barDir val="col"/>
        <c:grouping val="stacked"/>
        <c:ser>
          <c:idx val="0"/>
          <c:order val="0"/>
          <c:spPr>
            <a:solidFill>
              <a:schemeClr val="accent5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1.5786157759296069E-2"/>
                  <c:y val="4.4392214654184877E-3"/>
                </c:manualLayout>
              </c:layout>
              <c:showVal val="1"/>
            </c:dLbl>
            <c:dLbl>
              <c:idx val="1"/>
              <c:layout>
                <c:manualLayout>
                  <c:x val="2.2551653941851536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1.878774100807622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2.0794117493723025E-2"/>
                  <c:y val="4.4392214654184851E-3"/>
                </c:manualLayout>
              </c:layout>
              <c:showVal val="1"/>
            </c:dLbl>
            <c:dLbl>
              <c:idx val="4"/>
              <c:layout>
                <c:manualLayout>
                  <c:x val="1.7278851101429599E-2"/>
                  <c:y val="-4.4392214654184851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расходы!$I$32:$M$32</c:f>
              <c:strCache>
                <c:ptCount val="5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  <c:pt idx="3">
                  <c:v>2023 г. </c:v>
                </c:pt>
                <c:pt idx="4">
                  <c:v>2024 г. </c:v>
                </c:pt>
              </c:strCache>
            </c:strRef>
          </c:cat>
          <c:val>
            <c:numRef>
              <c:f>расходы!$I$33:$M$33</c:f>
              <c:numCache>
                <c:formatCode>#,##0</c:formatCode>
                <c:ptCount val="5"/>
                <c:pt idx="0">
                  <c:v>2105302.1</c:v>
                </c:pt>
                <c:pt idx="1">
                  <c:v>1970433.1</c:v>
                </c:pt>
                <c:pt idx="2">
                  <c:v>1885129.7</c:v>
                </c:pt>
                <c:pt idx="3">
                  <c:v>1815868.2000000002</c:v>
                </c:pt>
                <c:pt idx="4">
                  <c:v>1712788.2</c:v>
                </c:pt>
              </c:numCache>
            </c:numRef>
          </c:val>
        </c:ser>
        <c:ser>
          <c:idx val="1"/>
          <c:order val="1"/>
          <c:spPr>
            <a:solidFill>
              <a:srgbClr val="33CCCC"/>
            </a:solidFill>
          </c:spPr>
          <c:dLbls>
            <c:dLbl>
              <c:idx val="0"/>
              <c:layout>
                <c:manualLayout>
                  <c:x val="1.3530992365110923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2.2551653941851536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1.8041323153481229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1.8041323153481149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2.2551653941851536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расходы!$I$32:$M$32</c:f>
              <c:strCache>
                <c:ptCount val="5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  <c:pt idx="3">
                  <c:v>2023 г. </c:v>
                </c:pt>
                <c:pt idx="4">
                  <c:v>2024 г. </c:v>
                </c:pt>
              </c:strCache>
            </c:strRef>
          </c:cat>
          <c:val>
            <c:numRef>
              <c:f>расходы!$I$34:$M$34</c:f>
              <c:numCache>
                <c:formatCode>#,##0</c:formatCode>
                <c:ptCount val="5"/>
                <c:pt idx="0">
                  <c:v>244635.8</c:v>
                </c:pt>
                <c:pt idx="1">
                  <c:v>257808.19999999998</c:v>
                </c:pt>
                <c:pt idx="2">
                  <c:v>261495.5</c:v>
                </c:pt>
                <c:pt idx="3">
                  <c:v>224498</c:v>
                </c:pt>
                <c:pt idx="4">
                  <c:v>227461.30000000002</c:v>
                </c:pt>
              </c:numCache>
            </c:numRef>
          </c:val>
        </c:ser>
        <c:dLbls>
          <c:showVal val="1"/>
        </c:dLbls>
        <c:gapWidth val="70"/>
        <c:gapDepth val="0"/>
        <c:shape val="cylinder"/>
        <c:axId val="92522368"/>
        <c:axId val="92523904"/>
        <c:axId val="0"/>
      </c:bar3DChart>
      <c:catAx>
        <c:axId val="92522368"/>
        <c:scaling>
          <c:orientation val="minMax"/>
        </c:scaling>
        <c:axPos val="b"/>
        <c:numFmt formatCode="@" sourceLinked="1"/>
        <c:tickLblPos val="nextTo"/>
        <c:txPr>
          <a:bodyPr rot="0" vert="horz"/>
          <a:lstStyle/>
          <a:p>
            <a:pPr>
              <a:defRPr sz="1400"/>
            </a:pPr>
            <a:endParaRPr lang="ru-RU"/>
          </a:p>
        </c:txPr>
        <c:crossAx val="92523904"/>
        <c:crosses val="autoZero"/>
        <c:auto val="1"/>
        <c:lblAlgn val="ctr"/>
        <c:lblOffset val="100"/>
        <c:tickLblSkip val="1"/>
      </c:catAx>
      <c:valAx>
        <c:axId val="92523904"/>
        <c:scaling>
          <c:orientation val="minMax"/>
        </c:scaling>
        <c:delete val="1"/>
        <c:axPos val="l"/>
        <c:numFmt formatCode="#,##0" sourceLinked="1"/>
        <c:tickLblPos val="nextTo"/>
        <c:crossAx val="925223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7"/>
  <c:chart>
    <c:plotArea>
      <c:layout>
        <c:manualLayout>
          <c:layoutTarget val="inner"/>
          <c:xMode val="edge"/>
          <c:yMode val="edge"/>
          <c:x val="1.7578104575163407E-2"/>
          <c:y val="7.3957516339869314E-3"/>
          <c:w val="0.97781241830065369"/>
          <c:h val="0.98789019607843165"/>
        </c:manualLayout>
      </c:layout>
      <c:doughnutChart>
        <c:varyColors val="1"/>
        <c:ser>
          <c:idx val="0"/>
          <c:order val="0"/>
          <c:spPr>
            <a:scene3d>
              <a:camera prst="orthographicFront"/>
              <a:lightRig rig="balanced" dir="t"/>
            </a:scene3d>
            <a:sp3d>
              <a:bevelT/>
              <a:bevelB/>
            </a:sp3d>
          </c:spPr>
          <c:dPt>
            <c:idx val="0"/>
            <c:spPr>
              <a:solidFill>
                <a:srgbClr val="009999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spPr>
              <a:solidFill>
                <a:srgbClr val="33CCCC"/>
              </a:solidFill>
              <a:scene3d>
                <a:camera prst="orthographicFront"/>
                <a:lightRig rig="balanced" dir="t"/>
              </a:scene3d>
              <a:sp3d>
                <a:bevelT/>
                <a:bevelB/>
              </a:sp3d>
            </c:spPr>
          </c:dPt>
          <c:dPt>
            <c:idx val="2"/>
            <c:spPr>
              <a:solidFill>
                <a:srgbClr val="0099CC"/>
              </a:solidFill>
              <a:scene3d>
                <a:camera prst="orthographicFront"/>
                <a:lightRig rig="balanced" dir="t"/>
              </a:scene3d>
              <a:sp3d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-0.16964444444444476"/>
                  <c:y val="9.1307189542483666E-2"/>
                </c:manualLayout>
              </c:layout>
              <c:showVal val="1"/>
            </c:dLbl>
            <c:dLbl>
              <c:idx val="1"/>
              <c:layout>
                <c:manualLayout>
                  <c:x val="-6.2254901960784322E-2"/>
                  <c:y val="-4.1503267973856332E-2"/>
                </c:manualLayout>
              </c:layout>
              <c:showVal val="1"/>
            </c:dLbl>
            <c:dLbl>
              <c:idx val="2"/>
              <c:layout>
                <c:manualLayout>
                  <c:x val="-4.5653594771241833E-2"/>
                  <c:y val="-5.8104575163398696E-2"/>
                </c:manualLayout>
              </c:layout>
              <c:showVal val="1"/>
            </c:dLbl>
            <c:dLbl>
              <c:idx val="3"/>
              <c:layout>
                <c:manualLayout>
                  <c:x val="-2.0751633986928149E-2"/>
                  <c:y val="-7.8856209150326956E-2"/>
                </c:manualLayout>
              </c:layout>
              <c:showVal val="1"/>
            </c:dLbl>
            <c:numFmt formatCode="#,##0" sourceLinked="0"/>
            <c:txPr>
              <a:bodyPr/>
              <a:lstStyle/>
              <a:p>
                <a:pPr>
                  <a:defRPr sz="12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расходы!$B$134:$B$137</c:f>
              <c:strCache>
                <c:ptCount val="4"/>
                <c:pt idx="0">
                  <c:v>Образование</c:v>
                </c:pt>
                <c:pt idx="1">
                  <c:v>Культура и кинематография</c:v>
                </c:pt>
                <c:pt idx="2">
                  <c:v>Социальная политика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расходы!$C$134:$C$137</c:f>
              <c:numCache>
                <c:formatCode>#,##0</c:formatCode>
                <c:ptCount val="4"/>
                <c:pt idx="0">
                  <c:v>14712.863176505251</c:v>
                </c:pt>
                <c:pt idx="1">
                  <c:v>958.7614183282584</c:v>
                </c:pt>
                <c:pt idx="2">
                  <c:v>1775.3580198408802</c:v>
                </c:pt>
                <c:pt idx="3">
                  <c:v>1069.1719870346724</c:v>
                </c:pt>
              </c:numCache>
            </c:numRef>
          </c:val>
        </c:ser>
        <c:dLbls>
          <c:showVal val="1"/>
        </c:dLbls>
        <c:firstSliceAng val="0"/>
        <c:holeSize val="4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7"/>
  <c:chart>
    <c:plotArea>
      <c:layout>
        <c:manualLayout>
          <c:layoutTarget val="inner"/>
          <c:xMode val="edge"/>
          <c:yMode val="edge"/>
          <c:x val="4.2481372549019604E-2"/>
          <c:y val="0"/>
          <c:w val="0.9575186274509806"/>
          <c:h val="0.9679718954248383"/>
        </c:manualLayout>
      </c:layout>
      <c:doughnutChart>
        <c:varyColors val="1"/>
        <c:ser>
          <c:idx val="0"/>
          <c:order val="0"/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Pt>
            <c:idx val="0"/>
            <c:spPr>
              <a:solidFill>
                <a:srgbClr val="00999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spPr>
              <a:solidFill>
                <a:srgbClr val="33CCCC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spPr>
              <a:solidFill>
                <a:srgbClr val="0099CC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-2.9052287581699438E-2"/>
                  <c:y val="-1.2450980392156863E-2"/>
                </c:manualLayout>
              </c:layout>
              <c:showVal val="1"/>
            </c:dLbl>
            <c:dLbl>
              <c:idx val="2"/>
              <c:layout>
                <c:manualLayout>
                  <c:x val="-3.320261437908497E-2"/>
                  <c:y val="-2.0751633986928149E-2"/>
                </c:manualLayout>
              </c:layout>
              <c:showVal val="1"/>
            </c:dLbl>
            <c:dLbl>
              <c:idx val="3"/>
              <c:layout>
                <c:manualLayout>
                  <c:x val="-4.1503267973856308E-3"/>
                  <c:y val="-8.3006535947712679E-2"/>
                </c:manualLayout>
              </c:layout>
              <c:showVal val="1"/>
            </c:dLbl>
            <c:spPr>
              <a:scene3d>
                <a:camera prst="orthographicFront"/>
                <a:lightRig rig="threePt" dir="t"/>
              </a:scene3d>
              <a:sp3d>
                <a:bevelT h="6350"/>
              </a:sp3d>
            </c:spPr>
            <c:txPr>
              <a:bodyPr/>
              <a:lstStyle/>
              <a:p>
                <a:pPr>
                  <a:defRPr sz="12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расходы!$B$123:$B$126</c:f>
              <c:strCache>
                <c:ptCount val="4"/>
                <c:pt idx="0">
                  <c:v>Образование</c:v>
                </c:pt>
                <c:pt idx="1">
                  <c:v>Культура и кинематография</c:v>
                </c:pt>
                <c:pt idx="2">
                  <c:v>Социальная политика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расходы!$C$123:$C$126</c:f>
              <c:numCache>
                <c:formatCode>#,##0</c:formatCode>
                <c:ptCount val="4"/>
                <c:pt idx="0">
                  <c:v>1497916.6</c:v>
                </c:pt>
                <c:pt idx="1">
                  <c:v>97611.5</c:v>
                </c:pt>
                <c:pt idx="2">
                  <c:v>180749.2</c:v>
                </c:pt>
                <c:pt idx="3">
                  <c:v>108852.4</c:v>
                </c:pt>
              </c:numCache>
            </c:numRef>
          </c:val>
        </c:ser>
        <c:dLbls>
          <c:showVal val="1"/>
        </c:dLbls>
        <c:firstSliceAng val="0"/>
        <c:holeSize val="4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8" y="486833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9" y="486833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2581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342900" y="366713"/>
            <a:ext cx="6172200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42900" y="2133600"/>
            <a:ext cx="3009900" cy="29400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505200" y="2133600"/>
            <a:ext cx="3009900" cy="29400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42900" y="5226051"/>
            <a:ext cx="3009900" cy="29416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505200" y="5226051"/>
            <a:ext cx="3009900" cy="29416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87941-099F-4699-AE72-59913E9E90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42900" y="366715"/>
            <a:ext cx="6172200" cy="7800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217CF-F093-4092-8C73-43229892B6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6"/>
            <a:ext cx="5915025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9"/>
            <a:ext cx="5915025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8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241551"/>
            <a:ext cx="2915543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71"/>
            <a:ext cx="3471863" cy="64981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71"/>
            <a:ext cx="3471863" cy="649816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095" y="1954306"/>
            <a:ext cx="5902418" cy="6281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8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180" y="2"/>
            <a:ext cx="5879726" cy="1303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nevskadm.ru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hyperlink" Target="https://www.kanevskadm.ru/deyatelnost/munitsipalnye-programmy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legalacts.ru/doc/ukaz-prezidenta-rf-ot-21072020-n-474-o-natsionalnykh/" TargetMode="Externa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nevskadm.ru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internet.garant.r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514350" y="2351313"/>
            <a:ext cx="5829300" cy="1817915"/>
          </a:xfrm>
        </p:spPr>
        <p:txBody>
          <a:bodyPr>
            <a:normAutofit/>
          </a:bodyPr>
          <a:lstStyle/>
          <a:p>
            <a:r>
              <a:rPr lang="ru-RU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КАНЕВСКОЙ </a:t>
            </a:r>
            <a:br>
              <a:rPr lang="ru-RU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РАЙОН</a:t>
            </a:r>
            <a:endParaRPr lang="ru-RU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09057" y="7445829"/>
            <a:ext cx="4963885" cy="14260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бюджет на 2022-2024 годы (проект)</a:t>
            </a:r>
            <a:endParaRPr kumimoji="0" lang="ru-RU" sz="4400" b="0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12136" y="5238860"/>
            <a:ext cx="61177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cs typeface="Arial" pitchFamily="34" charset="0"/>
              </a:rPr>
              <a:t>РАСПРЕДЕЛЕНИЕ БЮДЖЕТНЫХ АССИГНОВАНИЙ ПО РАЗДЕЛАМ И ПОДРАЗДЕЛАМ КЛАССИФИКАЦИИ РАСХОДОВ БЮДЖЕТОВ (1),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cs typeface="Arial" pitchFamily="34" charset="0"/>
              </a:rPr>
              <a:t> тыс. </a:t>
            </a:r>
            <a:r>
              <a:rPr lang="ru-RU" sz="1400" b="1" dirty="0" err="1" smtClean="0">
                <a:solidFill>
                  <a:srgbClr val="002060"/>
                </a:solidFill>
                <a:cs typeface="Arial" pitchFamily="34" charset="0"/>
              </a:rPr>
              <a:t>руб</a:t>
            </a:r>
            <a:endParaRPr lang="ru-RU" sz="14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05054" y="173934"/>
            <a:ext cx="6346371" cy="51465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ДИНАМИКА РАСХОДОВ БЮДЖЕТА, </a:t>
            </a:r>
            <a:br>
              <a:rPr lang="ru-RU" sz="14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тыс.рублей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223284" y="733645"/>
          <a:ext cx="6485861" cy="3955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76446" y="6107416"/>
          <a:ext cx="6358270" cy="237744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1403499"/>
                <a:gridCol w="669851"/>
                <a:gridCol w="627321"/>
                <a:gridCol w="616688"/>
                <a:gridCol w="691117"/>
                <a:gridCol w="669851"/>
                <a:gridCol w="398915"/>
                <a:gridCol w="431175"/>
                <a:gridCol w="431175"/>
                <a:gridCol w="418678"/>
              </a:tblGrid>
              <a:tr h="4369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Наименование раздела и подраздела БК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2020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2021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2022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2023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2024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динамика к предыдущему году,%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2021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2022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2023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2024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5201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2 349 938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2 228 241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2 146 625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2 064 366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1 987 250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94,8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96,3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96,2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96,3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5201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Общегосударственные вопросы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162 626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177 836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165 341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143 679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142 638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109,4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93,0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86,9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99,3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8738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2 082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2 221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2 243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2 243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2 243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106,7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101,0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100,0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7709" y="230925"/>
            <a:ext cx="61177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cs typeface="Arial" pitchFamily="34" charset="0"/>
              </a:rPr>
              <a:t>РАСПРЕДЕЛЕНИЕ БЮДЖЕТНЫХ АССИГНОВАНИЙ ПО РАЗДЕЛАМ И ПОДРАЗДЕЛАМ КЛАССИФИКАЦИИ РАСХОДОВ БЮДЖЕТОВ (2),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cs typeface="Arial" pitchFamily="34" charset="0"/>
              </a:rPr>
              <a:t> тыс. </a:t>
            </a:r>
            <a:r>
              <a:rPr lang="ru-RU" sz="1400" b="1" dirty="0" err="1" smtClean="0">
                <a:solidFill>
                  <a:srgbClr val="002060"/>
                </a:solidFill>
                <a:cs typeface="Arial" pitchFamily="34" charset="0"/>
              </a:rPr>
              <a:t>руб</a:t>
            </a:r>
            <a:endParaRPr lang="ru-RU" sz="1400" b="1" dirty="0">
              <a:solidFill>
                <a:srgbClr val="002060"/>
              </a:solidFill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7078" y="961258"/>
          <a:ext cx="6358270" cy="768096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1403499"/>
                <a:gridCol w="669851"/>
                <a:gridCol w="627321"/>
                <a:gridCol w="616688"/>
                <a:gridCol w="691117"/>
                <a:gridCol w="669851"/>
                <a:gridCol w="398915"/>
                <a:gridCol w="431175"/>
                <a:gridCol w="431175"/>
                <a:gridCol w="418678"/>
              </a:tblGrid>
              <a:tr h="4369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Наименование раздела и подраздела БК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2020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2021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2022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2023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2024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динамика к предыдущему году,%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2021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2022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2023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2024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13731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Функционирование законодательных (представительных) органов государственной власти и  представительных органов муниципальных образований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1 057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1 060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1 055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1 055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1 055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100,3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99,5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100,0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100,0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13107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75 527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74 886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75 908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72 161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72 526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99,2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101,4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95,1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100,5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5201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Судебная система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13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105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х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х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х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х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13107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22 127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21 813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21 964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20 476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20 194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98,6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100,7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93,2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98,6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5201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Обеспечение проведения выборов и референдумов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4 215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1 113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 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 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26,4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х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х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х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5201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Резервные фонды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500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500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500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500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х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100,0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100,0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100,0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5201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Другие общегосударственные вопросы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57 613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76 230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63 566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47 237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46 114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132,3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83,4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74,3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97,6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7709" y="230925"/>
            <a:ext cx="61177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cs typeface="Arial" pitchFamily="34" charset="0"/>
              </a:rPr>
              <a:t>РАСПРЕДЕЛЕНИЕ БЮДЖЕТНЫХ АССИГНОВАНИЙ ПО РАЗДЕЛАМ И ПОДРАЗДЕЛАМ КЛАССИФИКАЦИИ РАСХОДОВ БЮДЖЕТОВ (3),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cs typeface="Arial" pitchFamily="34" charset="0"/>
              </a:rPr>
              <a:t> тыс. </a:t>
            </a:r>
            <a:r>
              <a:rPr lang="ru-RU" sz="1400" b="1" dirty="0" err="1" smtClean="0">
                <a:solidFill>
                  <a:srgbClr val="002060"/>
                </a:solidFill>
                <a:cs typeface="Arial" pitchFamily="34" charset="0"/>
              </a:rPr>
              <a:t>руб</a:t>
            </a:r>
            <a:endParaRPr lang="ru-RU" sz="1400" b="1" dirty="0">
              <a:solidFill>
                <a:srgbClr val="002060"/>
              </a:solidFill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7078" y="961258"/>
          <a:ext cx="6358270" cy="786384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1403499"/>
                <a:gridCol w="669851"/>
                <a:gridCol w="627321"/>
                <a:gridCol w="616688"/>
                <a:gridCol w="691117"/>
                <a:gridCol w="669851"/>
                <a:gridCol w="398915"/>
                <a:gridCol w="431175"/>
                <a:gridCol w="431175"/>
                <a:gridCol w="418678"/>
              </a:tblGrid>
              <a:tr h="4369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Наименование раздела и подраздела БК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2020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2021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2022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2023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2024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динамика к предыдущему году,%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2021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2022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2023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2024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5201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2 349 938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2 228 241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2 146 625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2 064 366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1 987 250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94,8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96,3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96,2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96,3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10402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Национальная безопасность и правоохранительная деятельность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16 106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20 371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18 206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16 570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16 354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126,5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89,4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91,0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98,7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8738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Гражданская </a:t>
                      </a:r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оборона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15 818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20 032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18 095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16 454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16 234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126,6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90,3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90,9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98,7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8738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288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339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112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116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120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117,7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33,0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103,4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103,6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5201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Национальная экономика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25 067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19 561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15 080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13 641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17 861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78,0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77,1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90,5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130,9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5201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Сельское хозяйство и рыболовство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15 303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9 835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9 744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9 751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13 958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64,3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99,1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100,1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143,1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5201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Дорожное хозяйство (дорожные фонды)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6 945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6 757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2 422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2 764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2 764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97,3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35,8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114,1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100,0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5201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Другие вопросы в области национальной экономики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2 819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2 970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2 914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1 126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1 139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105,3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98,1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38,6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101,2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5201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Жилищно-коммунальное хозяйство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25 154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25 082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19 868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17 608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17 608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99,7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79,2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88,6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100,0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5201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Жилищное хозяйство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15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х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х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х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5201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Коммунальное хозяйство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5 840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2 050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35,1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х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х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5201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Благоустройство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810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4 310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810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810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810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х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18,8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100,0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8738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Другие вопросы в области жилищно-коммунального хозяйства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18 490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18 722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19 058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16 798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16 798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101,3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101,8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88,1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100,0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5201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Образование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1 712 760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1 516 588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1 497 917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1 436 442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1 339 757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88,5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98,8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95,9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93,3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5201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Дошкольное образование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447 149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466 628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466 975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454 788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457 841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104,4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100,1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97,4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100,7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5201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Общее образование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1 032 832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785 092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767 664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757 994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659 844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76,0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97,8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98,7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87,1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5201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Дополнительное образование детей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119 951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123 159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125 637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104 728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104 371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102,7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102,0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83,4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99,7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7709" y="230925"/>
            <a:ext cx="61177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cs typeface="Arial" pitchFamily="34" charset="0"/>
              </a:rPr>
              <a:t>РАСПРЕДЕЛЕНИЕ БЮДЖЕТНЫХ АССИГНОВАНИЙ ПО РАЗДЕЛАМ И ПОДРАЗДЕЛАМ КЛАССИФИКАЦИИ РАСХОДОВ БЮДЖЕТОВ (4),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cs typeface="Arial" pitchFamily="34" charset="0"/>
              </a:rPr>
              <a:t> тыс. </a:t>
            </a:r>
            <a:r>
              <a:rPr lang="ru-RU" sz="1400" b="1" dirty="0" err="1" smtClean="0">
                <a:solidFill>
                  <a:srgbClr val="002060"/>
                </a:solidFill>
                <a:cs typeface="Arial" pitchFamily="34" charset="0"/>
              </a:rPr>
              <a:t>руб</a:t>
            </a:r>
            <a:endParaRPr lang="ru-RU" sz="1400" b="1" dirty="0">
              <a:solidFill>
                <a:srgbClr val="002060"/>
              </a:solidFill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7078" y="1035686"/>
          <a:ext cx="6358270" cy="713232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1403499"/>
                <a:gridCol w="669851"/>
                <a:gridCol w="627321"/>
                <a:gridCol w="616688"/>
                <a:gridCol w="691117"/>
                <a:gridCol w="669851"/>
                <a:gridCol w="398915"/>
                <a:gridCol w="431175"/>
                <a:gridCol w="431175"/>
                <a:gridCol w="418678"/>
              </a:tblGrid>
              <a:tr h="4369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Наименование раздела и подраздела БК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2020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2021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2022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2023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2024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динамика к предыдущему году,%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2021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2022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2023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2024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5201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Молодежная политика и оздоровление детей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10 739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34 185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29 605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24 222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24 079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318,3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86,6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81,8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99,4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5201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Другие вопросы в области образования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102 089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107 525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108 035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94 709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93 622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105,3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100,5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87,7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98,9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5201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Культура и кинематография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95 131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92 706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97 612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84 679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83 790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97,5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105,3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86,8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99,0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5201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Культура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81 425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78 782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83 540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70 220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69 331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96,8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106,0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84,1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98,7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5201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Другие вопросы в области культуры, кинематографии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13 705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13 924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14 072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14 459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14 459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101,6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101,1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102,8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100,0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5201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Здравоохранение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10 000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х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х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х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х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5201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Амбулаторная помощь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10 000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х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х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х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х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5201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Социальная политика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163 946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178 186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180 749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183 328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188 409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108,7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101,4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101,4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102,8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5201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Пенсионное обеспечение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8 946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10 023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10 080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10 080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10 080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112,0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100,6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100,0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100,0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5201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Социальное обеспечение населения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340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425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428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428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428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124,9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100,9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100,0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100,0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5201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Охрана семьи и детства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154 661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167 739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170 241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172 820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177 901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108,5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101,5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101,5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102,9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5201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Физическая культура и спорт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133 465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182 954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108 852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101 420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100 832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137,1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59,5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93,2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99,4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5201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Физическая культура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92 191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140 306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68 327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65 680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65 005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152,2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48,7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96,1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99,0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5201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Массовый спорт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39 368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40 731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38 484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33 645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33 733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103,5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94,5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87,4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100,3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5201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Другие вопросы в области физической культуры и спорта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1 906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1 917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2 042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2 095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2 095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100,6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106,5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102,6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100,0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15604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15 683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14 958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43 000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33 000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33 000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95,4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287,5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76,7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7709" y="230925"/>
            <a:ext cx="61177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cs typeface="Arial" pitchFamily="34" charset="0"/>
              </a:rPr>
              <a:t>РАСПРЕДЕЛЕНИЕ БЮДЖЕТНЫХ АССИГНОВАНИЙ ПО РАЗДЕЛАМ И ПОДРАЗДЕЛАМ КЛАССИФИКАЦИИ РАСХОДОВ БЮДЖЕТОВ (5),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cs typeface="Arial" pitchFamily="34" charset="0"/>
              </a:rPr>
              <a:t> тыс. </a:t>
            </a:r>
            <a:r>
              <a:rPr lang="ru-RU" sz="1400" b="1" dirty="0" err="1" smtClean="0">
                <a:solidFill>
                  <a:srgbClr val="002060"/>
                </a:solidFill>
                <a:cs typeface="Arial" pitchFamily="34" charset="0"/>
              </a:rPr>
              <a:t>руб</a:t>
            </a:r>
            <a:endParaRPr lang="ru-RU" sz="1400" b="1" dirty="0">
              <a:solidFill>
                <a:srgbClr val="002060"/>
              </a:solidFill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7078" y="961258"/>
          <a:ext cx="6358270" cy="292608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1403499"/>
                <a:gridCol w="669851"/>
                <a:gridCol w="627321"/>
                <a:gridCol w="616688"/>
                <a:gridCol w="691117"/>
                <a:gridCol w="669851"/>
                <a:gridCol w="398915"/>
                <a:gridCol w="431175"/>
                <a:gridCol w="431175"/>
                <a:gridCol w="418678"/>
              </a:tblGrid>
              <a:tr h="4369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Наименование раздела и подраздела БК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2020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2021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2022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2023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2024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динамика к предыдущему году,%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2021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2022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2023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2024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13107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11 000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11 000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33 000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33 000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33 000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х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300,0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100,0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100,0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5201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Иные дотации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4 683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3 958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10 000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84,5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252,7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х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х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5201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Условно утвержденные расходы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24 000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47 000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х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х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х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х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0121" y="3995864"/>
            <a:ext cx="65283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Далее в разделах отдельные показатели приведены только на 20</a:t>
            </a: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2 год в связи с тем, что предусмотренные в составе расходов районного бюджета на плановый период 2023 и 2024 годов условно утвержденные расходы в дальнейшем будут распределены по конкретным направлениям с учетом приоритетов  муниципальной политики.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1760" y="4887778"/>
            <a:ext cx="62157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РАСПРЕДЕЛЕНИЕ БЮДЖЕТНЫХ АССИГНОВАНИЙ ПО ВИДАМ РАСХОДОВ </a:t>
            </a:r>
          </a:p>
          <a:p>
            <a:pPr algn="ctr" eaLnBrk="0" hangingPunct="0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в 2022 году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332840" y="5518297"/>
          <a:ext cx="3739429" cy="3311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4530481" y="5899803"/>
            <a:ext cx="2133600" cy="359228"/>
          </a:xfrm>
          <a:prstGeom prst="roundRect">
            <a:avLst/>
          </a:prstGeom>
          <a:solidFill>
            <a:srgbClr val="0099FF"/>
          </a:solidFill>
          <a:ln w="12700">
            <a:noFill/>
          </a:ln>
          <a:scene3d>
            <a:camera prst="orthographicFront"/>
            <a:lightRig rig="threePt" dir="t"/>
          </a:scene3d>
          <a:sp3d>
            <a:bevelT w="63500"/>
            <a:bevelB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t">
              <a:defRPr/>
            </a:pPr>
            <a:r>
              <a:rPr lang="ru-RU" sz="1200" dirty="0">
                <a:solidFill>
                  <a:schemeClr val="tx1"/>
                </a:solidFill>
              </a:rPr>
              <a:t>Социальное обеспечение и иные выплаты населению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19595" y="6400546"/>
            <a:ext cx="2133600" cy="381000"/>
          </a:xfrm>
          <a:prstGeom prst="roundRect">
            <a:avLst/>
          </a:prstGeom>
          <a:solidFill>
            <a:srgbClr val="0099CC"/>
          </a:solidFill>
          <a:ln w="12700">
            <a:noFill/>
          </a:ln>
          <a:scene3d>
            <a:camera prst="orthographicFront"/>
            <a:lightRig rig="threePt" dir="t"/>
          </a:scene3d>
          <a:sp3d>
            <a:bevelT w="63500"/>
            <a:bevelB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t">
              <a:defRPr/>
            </a:pPr>
            <a:r>
              <a:rPr lang="ru-RU" sz="1200" dirty="0">
                <a:solidFill>
                  <a:schemeClr val="tx1"/>
                </a:solidFill>
              </a:rPr>
              <a:t>Субсидии </a:t>
            </a:r>
            <a:r>
              <a:rPr lang="ru-RU" sz="1200" dirty="0">
                <a:solidFill>
                  <a:schemeClr val="tx1"/>
                </a:solidFill>
                <a:cs typeface="Arial" pitchFamily="34" charset="0"/>
              </a:rPr>
              <a:t>бюджетным</a:t>
            </a:r>
            <a:r>
              <a:rPr lang="ru-RU" sz="1200" dirty="0">
                <a:solidFill>
                  <a:schemeClr val="tx1"/>
                </a:solidFill>
              </a:rPr>
              <a:t> и автономным учреждениям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30481" y="6879265"/>
            <a:ext cx="2133600" cy="712381"/>
          </a:xfrm>
          <a:prstGeom prst="roundRect">
            <a:avLst/>
          </a:prstGeom>
          <a:solidFill>
            <a:srgbClr val="00CCFF"/>
          </a:solidFill>
          <a:ln w="12700">
            <a:noFill/>
          </a:ln>
          <a:scene3d>
            <a:camera prst="orthographicFront"/>
            <a:lightRig rig="threePt" dir="t"/>
          </a:scene3d>
          <a:sp3d>
            <a:bevelT w="63500"/>
            <a:bevelB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t">
              <a:defRPr/>
            </a:pPr>
            <a:r>
              <a:rPr lang="ru-RU" sz="1200" dirty="0">
                <a:solidFill>
                  <a:schemeClr val="tx1"/>
                </a:solidFill>
              </a:rPr>
              <a:t>Обеспечение деятельности органов местного самоуправления и казенных учреждений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08710" y="7674175"/>
            <a:ext cx="2133600" cy="359228"/>
          </a:xfrm>
          <a:prstGeom prst="roundRect">
            <a:avLst/>
          </a:prstGeom>
          <a:solidFill>
            <a:srgbClr val="33CCCC"/>
          </a:solidFill>
          <a:ln w="12700">
            <a:noFill/>
          </a:ln>
          <a:scene3d>
            <a:camera prst="orthographicFront"/>
            <a:lightRig rig="threePt" dir="t"/>
          </a:scene3d>
          <a:sp3d>
            <a:bevelT w="63500"/>
            <a:bevelB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t">
              <a:defRPr/>
            </a:pPr>
            <a:r>
              <a:rPr lang="ru-RU" sz="1200" dirty="0">
                <a:solidFill>
                  <a:schemeClr val="tx1"/>
                </a:solidFill>
              </a:rPr>
              <a:t>Субсидии юридическим лицам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30481" y="8131375"/>
            <a:ext cx="2133600" cy="360000"/>
          </a:xfrm>
          <a:prstGeom prst="roundRect">
            <a:avLst/>
          </a:prstGeom>
          <a:solidFill>
            <a:srgbClr val="CCECFF"/>
          </a:solidFill>
          <a:ln w="12700">
            <a:noFill/>
          </a:ln>
          <a:scene3d>
            <a:camera prst="orthographicFront"/>
            <a:lightRig rig="threePt" dir="t"/>
          </a:scene3d>
          <a:sp3d>
            <a:bevelT w="63500"/>
            <a:bevelB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t">
              <a:defRPr/>
            </a:pPr>
            <a:r>
              <a:rPr lang="ru-RU" sz="1200" dirty="0">
                <a:solidFill>
                  <a:schemeClr val="tx1"/>
                </a:solidFill>
              </a:rPr>
              <a:t>Бюджетные инвестиции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41367" y="8577689"/>
            <a:ext cx="2133600" cy="360000"/>
          </a:xfrm>
          <a:prstGeom prst="roundRect">
            <a:avLst/>
          </a:prstGeom>
          <a:solidFill>
            <a:srgbClr val="99CCFF"/>
          </a:solidFill>
          <a:ln w="12700">
            <a:noFill/>
          </a:ln>
          <a:scene3d>
            <a:camera prst="orthographicFront"/>
            <a:lightRig rig="threePt" dir="t"/>
          </a:scene3d>
          <a:sp3d>
            <a:bevelT w="63500"/>
            <a:bevelB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t"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Межбюджетные трансферты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768482" y="5888918"/>
            <a:ext cx="648000" cy="360000"/>
          </a:xfrm>
          <a:prstGeom prst="roundRect">
            <a:avLst/>
          </a:prstGeom>
          <a:solidFill>
            <a:srgbClr val="0099FF"/>
          </a:solidFill>
          <a:ln w="12700">
            <a:noFill/>
          </a:ln>
          <a:scene3d>
            <a:camera prst="orthographicFront"/>
            <a:lightRig rig="threePt" dir="t"/>
          </a:scene3d>
          <a:sp3d>
            <a:bevelT w="63500"/>
            <a:bevelB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t"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5,5%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790254" y="6400546"/>
            <a:ext cx="648000" cy="381000"/>
          </a:xfrm>
          <a:prstGeom prst="roundRect">
            <a:avLst/>
          </a:prstGeom>
          <a:solidFill>
            <a:srgbClr val="0099CC"/>
          </a:solidFill>
          <a:ln w="12700">
            <a:noFill/>
          </a:ln>
          <a:scene3d>
            <a:camera prst="orthographicFront"/>
            <a:lightRig rig="threePt" dir="t"/>
          </a:scene3d>
          <a:sp3d>
            <a:bevelT w="63500"/>
            <a:bevelB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t"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73,1%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801139" y="6912175"/>
            <a:ext cx="648000" cy="648000"/>
          </a:xfrm>
          <a:prstGeom prst="roundRect">
            <a:avLst/>
          </a:prstGeom>
          <a:solidFill>
            <a:srgbClr val="00CCFF"/>
          </a:solidFill>
          <a:ln w="12700">
            <a:noFill/>
          </a:ln>
          <a:scene3d>
            <a:camera prst="orthographicFront"/>
            <a:lightRig rig="threePt" dir="t"/>
          </a:scene3d>
          <a:sp3d>
            <a:bevelT w="63500"/>
            <a:bevelB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t"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15,5%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12024" y="7685061"/>
            <a:ext cx="648000" cy="359228"/>
          </a:xfrm>
          <a:prstGeom prst="roundRect">
            <a:avLst/>
          </a:prstGeom>
          <a:solidFill>
            <a:srgbClr val="33CCCC"/>
          </a:solidFill>
          <a:ln w="12700">
            <a:noFill/>
          </a:ln>
          <a:scene3d>
            <a:camera prst="orthographicFront"/>
            <a:lightRig rig="threePt" dir="t"/>
          </a:scene3d>
          <a:sp3d>
            <a:bevelT w="63500"/>
            <a:bevelB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t"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0,9%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812024" y="8131375"/>
            <a:ext cx="648000" cy="360000"/>
          </a:xfrm>
          <a:prstGeom prst="roundRect">
            <a:avLst/>
          </a:prstGeom>
          <a:solidFill>
            <a:srgbClr val="CCECFF"/>
          </a:solidFill>
          <a:ln w="12700">
            <a:noFill/>
          </a:ln>
          <a:scene3d>
            <a:camera prst="orthographicFront"/>
            <a:lightRig rig="threePt" dir="t"/>
          </a:scene3d>
          <a:sp3d>
            <a:bevelT w="63500"/>
            <a:bevelB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t"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3,0%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801138" y="8599461"/>
            <a:ext cx="648000" cy="360000"/>
          </a:xfrm>
          <a:prstGeom prst="roundRect">
            <a:avLst/>
          </a:prstGeom>
          <a:solidFill>
            <a:srgbClr val="99CCFF"/>
          </a:solidFill>
          <a:ln w="12700">
            <a:noFill/>
          </a:ln>
          <a:scene3d>
            <a:camera prst="orthographicFront"/>
            <a:lightRig rig="threePt" dir="t"/>
          </a:scene3d>
          <a:sp3d>
            <a:bevelT w="63500"/>
            <a:bevelB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t"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2,1%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2653" y="5380420"/>
            <a:ext cx="14753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тыс.рублей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3924000" y="7452000"/>
            <a:ext cx="180000" cy="180000"/>
          </a:xfrm>
          <a:prstGeom prst="ellipse">
            <a:avLst/>
          </a:prstGeom>
          <a:solidFill>
            <a:srgbClr val="0099CC"/>
          </a:solidFill>
          <a:ln>
            <a:noFill/>
          </a:ln>
          <a:scene3d>
            <a:camera prst="orthographicFront"/>
            <a:lightRig rig="freezing" dir="t"/>
          </a:scene3d>
          <a:sp3d prstMaterial="dkEdge">
            <a:bevelT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40000" y="7398837"/>
            <a:ext cx="14889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Образование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24000" y="7452000"/>
            <a:ext cx="180000" cy="180000"/>
          </a:xfrm>
          <a:prstGeom prst="ellipse">
            <a:avLst/>
          </a:prstGeom>
          <a:solidFill>
            <a:srgbClr val="33CCCC"/>
          </a:solidFill>
          <a:ln>
            <a:noFill/>
          </a:ln>
          <a:scene3d>
            <a:camera prst="orthographicFront"/>
            <a:lightRig rig="threePt" dir="t"/>
          </a:scene3d>
          <a:sp3d prstMaterial="dkEdge">
            <a:bevelT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76000" y="7398837"/>
            <a:ext cx="27190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Общегосударственные вопросы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304294" y="3421676"/>
            <a:ext cx="6346371" cy="51465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СТРУКТУРА РАСХОДОВ БЮДЖЕТА В 2022 ГОДУ</a:t>
            </a:r>
          </a:p>
        </p:txBody>
      </p:sp>
      <p:sp>
        <p:nvSpPr>
          <p:cNvPr id="15" name="Овал 14"/>
          <p:cNvSpPr/>
          <p:nvPr/>
        </p:nvSpPr>
        <p:spPr>
          <a:xfrm>
            <a:off x="324000" y="7776000"/>
            <a:ext cx="180000" cy="180000"/>
          </a:xfrm>
          <a:prstGeom prst="ellipse">
            <a:avLst/>
          </a:prstGeom>
          <a:solidFill>
            <a:srgbClr val="33CCCC">
              <a:alpha val="65000"/>
            </a:srgbClr>
          </a:solidFill>
          <a:ln>
            <a:noFill/>
          </a:ln>
          <a:scene3d>
            <a:camera prst="orthographicFront"/>
            <a:lightRig rig="threePt" dir="t"/>
          </a:scene3d>
          <a:sp3d prstMaterial="dkEdge">
            <a:bevelT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76000" y="7704000"/>
            <a:ext cx="3459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17" name="Овал 16"/>
          <p:cNvSpPr/>
          <p:nvPr/>
        </p:nvSpPr>
        <p:spPr>
          <a:xfrm>
            <a:off x="334633" y="8193264"/>
            <a:ext cx="180000" cy="180000"/>
          </a:xfrm>
          <a:prstGeom prst="ellipse">
            <a:avLst/>
          </a:prstGeom>
          <a:solidFill>
            <a:srgbClr val="33CCCC">
              <a:alpha val="40000"/>
            </a:srgbClr>
          </a:solidFill>
          <a:ln>
            <a:noFill/>
          </a:ln>
          <a:scene3d>
            <a:camera prst="orthographicFront"/>
            <a:lightRig rig="threePt" dir="t"/>
          </a:scene3d>
          <a:sp3d prstMaterial="dkEdge">
            <a:bevelT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76000" y="8172000"/>
            <a:ext cx="27190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Национальная экономика</a:t>
            </a:r>
          </a:p>
        </p:txBody>
      </p:sp>
      <p:sp>
        <p:nvSpPr>
          <p:cNvPr id="19" name="Овал 18"/>
          <p:cNvSpPr/>
          <p:nvPr/>
        </p:nvSpPr>
        <p:spPr>
          <a:xfrm>
            <a:off x="324000" y="8532000"/>
            <a:ext cx="180000" cy="180000"/>
          </a:xfrm>
          <a:prstGeom prst="ellipse">
            <a:avLst/>
          </a:prstGeom>
          <a:solidFill>
            <a:srgbClr val="33CCCC">
              <a:alpha val="20000"/>
            </a:srgbClr>
          </a:solidFill>
          <a:ln>
            <a:noFill/>
          </a:ln>
          <a:scene3d>
            <a:camera prst="orthographicFront"/>
            <a:lightRig rig="threePt" dir="t"/>
          </a:scene3d>
          <a:sp3d prstMaterial="dkEdge">
            <a:bevelT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65367" y="8436307"/>
            <a:ext cx="30129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Жилищно-коммунальное хозяйство</a:t>
            </a:r>
          </a:p>
        </p:txBody>
      </p:sp>
      <p:sp>
        <p:nvSpPr>
          <p:cNvPr id="21" name="Овал 20"/>
          <p:cNvSpPr/>
          <p:nvPr/>
        </p:nvSpPr>
        <p:spPr>
          <a:xfrm>
            <a:off x="3924000" y="7776000"/>
            <a:ext cx="180000" cy="180000"/>
          </a:xfrm>
          <a:prstGeom prst="ellipse">
            <a:avLst/>
          </a:prstGeom>
          <a:solidFill>
            <a:srgbClr val="0099CC">
              <a:alpha val="80000"/>
            </a:srgbClr>
          </a:solidFill>
          <a:ln>
            <a:noFill/>
          </a:ln>
          <a:scene3d>
            <a:camera prst="orthographicFront"/>
            <a:lightRig rig="threePt" dir="t"/>
          </a:scene3d>
          <a:sp3d prstMaterial="dkEdge">
            <a:bevelT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140000" y="7712205"/>
            <a:ext cx="24601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Культура и кинематография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140000" y="8014939"/>
            <a:ext cx="24601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Социальная политика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3924000" y="8100000"/>
            <a:ext cx="180000" cy="180000"/>
          </a:xfrm>
          <a:prstGeom prst="ellipse">
            <a:avLst/>
          </a:prstGeom>
          <a:solidFill>
            <a:srgbClr val="0099CC">
              <a:alpha val="50000"/>
            </a:srgbClr>
          </a:solidFill>
          <a:ln>
            <a:noFill/>
          </a:ln>
          <a:scene3d>
            <a:camera prst="orthographicFront"/>
            <a:lightRig rig="freezing" dir="t"/>
          </a:scene3d>
          <a:sp3d prstMaterial="dkEdge">
            <a:bevelT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924000" y="8424000"/>
            <a:ext cx="180000" cy="180000"/>
          </a:xfrm>
          <a:prstGeom prst="ellipse">
            <a:avLst/>
          </a:prstGeom>
          <a:solidFill>
            <a:srgbClr val="0099CC">
              <a:alpha val="35000"/>
            </a:srgbClr>
          </a:solidFill>
          <a:ln>
            <a:noFill/>
          </a:ln>
          <a:scene3d>
            <a:camera prst="orthographicFront"/>
            <a:lightRig rig="threePt" dir="t"/>
          </a:scene3d>
          <a:sp3d prstMaterial="dkEdge">
            <a:bevelT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140000" y="8424000"/>
            <a:ext cx="24601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Физическая культура и спорт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1807027" y="8820000"/>
            <a:ext cx="180000" cy="180000"/>
          </a:xfrm>
          <a:prstGeom prst="ellipse">
            <a:avLst/>
          </a:prstGeom>
          <a:solidFill>
            <a:srgbClr val="00FFCC">
              <a:alpha val="78000"/>
            </a:srgbClr>
          </a:solidFill>
          <a:ln>
            <a:noFill/>
          </a:ln>
          <a:scene3d>
            <a:camera prst="orthographicFront"/>
            <a:lightRig rig="threePt" dir="t"/>
          </a:scene3d>
          <a:sp3d prstMaterial="dkEdge">
            <a:bevelT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057400" y="8748000"/>
            <a:ext cx="42998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Межбюджетные трансферты общего характера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255181" y="228600"/>
            <a:ext cx="6368903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	Формирование объема и структуры расходов бюджета муниципального образования Каневской район на 2022 год осуществлялось исходя из следующих основных подходов:</a:t>
            </a:r>
          </a:p>
          <a:p>
            <a:pPr algn="just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1) в качестве "базовых" объемов расходов районного бюджета на 2022 год приняты бюджетные ассигнования, утвержденные на 2021 год;</a:t>
            </a:r>
          </a:p>
          <a:p>
            <a:pPr algn="just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2) "базовые" объемы бюджетных ассигнований уточнены с учетом</a:t>
            </a:r>
          </a:p>
          <a:p>
            <a:pPr algn="just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сохранения бюджетной стабильности, обеспечение своевременного исполнения расходных обязательств и реализации мер, направленных на поддержку социальной сферы.</a:t>
            </a:r>
          </a:p>
          <a:p>
            <a:pPr algn="just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	Объем расходов районного бюджета будет уточнен после распределения межбюджетных трансфертов из бюджета Краснодарского края между муниципальными образованиями Краснодарского края, в том числе в рамках реализации национальных проектов, а также с учетом итогов исполнения районного бюджета за 2021 год.</a:t>
            </a:r>
          </a:p>
        </p:txBody>
      </p:sp>
      <p:graphicFrame>
        <p:nvGraphicFramePr>
          <p:cNvPr id="31" name="Диаграмма 30"/>
          <p:cNvGraphicFramePr>
            <a:graphicFrameLocks/>
          </p:cNvGraphicFramePr>
          <p:nvPr/>
        </p:nvGraphicFramePr>
        <p:xfrm>
          <a:off x="967561" y="3923414"/>
          <a:ext cx="4816549" cy="3221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23021" y="4698921"/>
            <a:ext cx="3570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Расходы бюджета на социальную сферу (образование; социальная политика; культура; физическая культура и спорт)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33776" y="4775400"/>
            <a:ext cx="18713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Другие расходы бюджета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34886" y="4768800"/>
            <a:ext cx="180000" cy="180000"/>
          </a:xfrm>
          <a:prstGeom prst="ellipse">
            <a:avLst/>
          </a:prstGeom>
          <a:solidFill>
            <a:schemeClr val="accent5">
              <a:lumMod val="60000"/>
              <a:lumOff val="40000"/>
              <a:alpha val="7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03787" y="254674"/>
            <a:ext cx="6335485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СОЦИАЛЬНАЯ СФЕРА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3788" y="603939"/>
            <a:ext cx="63028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С учётом межбюджетных трансфертов указанные расходы в районном бюджете предлагаются на 202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 год в сумме 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1 885 130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тыс. рублей, на 202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 год – 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1 815 868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тыс. рублей, на 202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4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 год – 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1 712 788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тыс. рублей. </a:t>
            </a:r>
            <a:endParaRPr lang="ru-RU" sz="1400" dirty="0" smtClean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99343" y="1582595"/>
            <a:ext cx="20757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ДИНАМИКА РАСХОДОВ,</a:t>
            </a:r>
          </a:p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 тыс. руб.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340242" y="1823132"/>
            <a:ext cx="6092456" cy="2860862"/>
            <a:chOff x="166673" y="1918825"/>
            <a:chExt cx="6329819" cy="2860862"/>
          </a:xfrm>
        </p:grpSpPr>
        <p:graphicFrame>
          <p:nvGraphicFramePr>
            <p:cNvPr id="20" name="Диаграмма 19"/>
            <p:cNvGraphicFramePr>
              <a:graphicFrameLocks/>
            </p:cNvGraphicFramePr>
            <p:nvPr/>
          </p:nvGraphicFramePr>
          <p:xfrm>
            <a:off x="166673" y="1918825"/>
            <a:ext cx="6329819" cy="28608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1" name="Правая круглая скобка 10"/>
            <p:cNvSpPr/>
            <p:nvPr/>
          </p:nvSpPr>
          <p:spPr>
            <a:xfrm>
              <a:off x="1554929" y="2366616"/>
              <a:ext cx="48012" cy="1752628"/>
            </a:xfrm>
            <a:prstGeom prst="rightBracket">
              <a:avLst/>
            </a:prstGeom>
            <a:noFill/>
            <a:ln w="22225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2" name="Правая круглая скобка 11"/>
            <p:cNvSpPr/>
            <p:nvPr/>
          </p:nvSpPr>
          <p:spPr>
            <a:xfrm>
              <a:off x="2705537" y="2466753"/>
              <a:ext cx="45719" cy="1673756"/>
            </a:xfrm>
            <a:prstGeom prst="rightBracket">
              <a:avLst/>
            </a:prstGeom>
            <a:noFill/>
            <a:ln w="22225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3" name="Правая круглая скобка 12"/>
            <p:cNvSpPr/>
            <p:nvPr/>
          </p:nvSpPr>
          <p:spPr>
            <a:xfrm>
              <a:off x="3836133" y="2508382"/>
              <a:ext cx="45719" cy="1595785"/>
            </a:xfrm>
            <a:prstGeom prst="rightBracket">
              <a:avLst/>
            </a:prstGeom>
            <a:noFill/>
            <a:ln w="22225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4" name="Правая круглая скобка 13"/>
            <p:cNvSpPr/>
            <p:nvPr/>
          </p:nvSpPr>
          <p:spPr>
            <a:xfrm>
              <a:off x="4956095" y="2604976"/>
              <a:ext cx="51840" cy="1424763"/>
            </a:xfrm>
            <a:prstGeom prst="rightBracket">
              <a:avLst/>
            </a:prstGeom>
            <a:noFill/>
            <a:ln w="22225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5" name="Правая круглая скобка 14"/>
            <p:cNvSpPr/>
            <p:nvPr/>
          </p:nvSpPr>
          <p:spPr>
            <a:xfrm>
              <a:off x="6095031" y="2711302"/>
              <a:ext cx="61220" cy="1360967"/>
            </a:xfrm>
            <a:prstGeom prst="rightBracket">
              <a:avLst/>
            </a:prstGeom>
            <a:noFill/>
            <a:ln w="22225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502988" y="2956358"/>
              <a:ext cx="205114" cy="696685"/>
            </a:xfrm>
            <a:prstGeom prst="rect">
              <a:avLst/>
            </a:prstGeom>
            <a:solidFill>
              <a:schemeClr val="bg1"/>
            </a:solidFill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</a:rPr>
                <a:t>89,6%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6085621" y="3232804"/>
              <a:ext cx="205114" cy="696685"/>
            </a:xfrm>
            <a:prstGeom prst="rect">
              <a:avLst/>
            </a:prstGeom>
            <a:solidFill>
              <a:schemeClr val="bg1"/>
            </a:solidFill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</a:rPr>
                <a:t>86,2%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919584" y="3161921"/>
              <a:ext cx="205114" cy="696685"/>
            </a:xfrm>
            <a:prstGeom prst="rect">
              <a:avLst/>
            </a:prstGeom>
            <a:solidFill>
              <a:schemeClr val="bg1"/>
            </a:solidFill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</a:rPr>
                <a:t>88,0%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785445" y="3101669"/>
              <a:ext cx="205114" cy="696685"/>
            </a:xfrm>
            <a:prstGeom prst="rect">
              <a:avLst/>
            </a:prstGeom>
            <a:solidFill>
              <a:schemeClr val="bg1"/>
            </a:solidFill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</a:rPr>
                <a:t>87,8%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672569" y="3062684"/>
              <a:ext cx="205114" cy="696685"/>
            </a:xfrm>
            <a:prstGeom prst="rect">
              <a:avLst/>
            </a:prstGeom>
            <a:solidFill>
              <a:schemeClr val="bg1"/>
            </a:solidFill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</a:rPr>
                <a:t>88,4%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929702" y="5297562"/>
            <a:ext cx="4886308" cy="337694"/>
          </a:xfrm>
        </p:spPr>
        <p:txBody>
          <a:bodyPr>
            <a:normAutofit fontScale="90000"/>
          </a:bodyPr>
          <a:lstStyle/>
          <a:p>
            <a:r>
              <a:rPr lang="ru-RU" sz="1200" b="1" dirty="0" smtClean="0">
                <a:solidFill>
                  <a:srgbClr val="003374"/>
                </a:solidFill>
                <a:latin typeface="Arial" pitchFamily="34" charset="0"/>
                <a:cs typeface="Arial" pitchFamily="34" charset="0"/>
              </a:rPr>
              <a:t>ЗА СЧЕТ СРЕДСТВ РАЙОННОГО БЮДЖЕТА ФИНАНСИРУЮТСЯ</a:t>
            </a:r>
            <a:endParaRPr lang="ru-RU" sz="1200" b="1" dirty="0">
              <a:solidFill>
                <a:srgbClr val="003374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361507" y="5571604"/>
          <a:ext cx="2880000" cy="182880"/>
        </p:xfrm>
        <a:graphic>
          <a:graphicData uri="http://schemas.openxmlformats.org/drawingml/2006/table">
            <a:tbl>
              <a:tblPr/>
              <a:tblGrid>
                <a:gridCol w="2880000"/>
              </a:tblGrid>
              <a:tr h="144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/>
                        </a:rPr>
                        <a:t>В СФЕРЕ ОБРАЗОВАНИЯ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382773" y="5847196"/>
          <a:ext cx="2764467" cy="2828972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366520"/>
                <a:gridCol w="2397947"/>
              </a:tblGrid>
              <a:tr h="3813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003374"/>
                          </a:solidFill>
                        </a:rPr>
                        <a:t>36</a:t>
                      </a:r>
                      <a:endParaRPr lang="ru-RU" sz="1200" b="0" i="0" u="none" strike="noStrike" dirty="0">
                        <a:solidFill>
                          <a:srgbClr val="00337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u="none" strike="noStrike" dirty="0">
                          <a:solidFill>
                            <a:srgbClr val="003374"/>
                          </a:solidFill>
                        </a:rPr>
                        <a:t>дошкольных образовательных организаций </a:t>
                      </a:r>
                      <a:endParaRPr lang="ru-RU" sz="1200" b="0" i="0" u="none" strike="noStrike" dirty="0">
                        <a:solidFill>
                          <a:srgbClr val="00337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1906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003374"/>
                          </a:solidFill>
                        </a:rPr>
                        <a:t>29</a:t>
                      </a:r>
                      <a:endParaRPr lang="ru-RU" sz="1200" b="0" i="0" u="none" strike="noStrike" dirty="0">
                        <a:solidFill>
                          <a:srgbClr val="00337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u="none" strike="noStrike" dirty="0">
                          <a:solidFill>
                            <a:srgbClr val="003374"/>
                          </a:solidFill>
                        </a:rPr>
                        <a:t>общеобразовательных организаций</a:t>
                      </a:r>
                      <a:endParaRPr lang="ru-RU" sz="1200" b="0" i="0" u="none" strike="noStrike" dirty="0">
                        <a:solidFill>
                          <a:srgbClr val="00337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3813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003374"/>
                          </a:solidFill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337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u="none" strike="noStrike" dirty="0">
                          <a:solidFill>
                            <a:srgbClr val="003374"/>
                          </a:solidFill>
                        </a:rPr>
                        <a:t>организаций дополнительного образования детей, в том </a:t>
                      </a:r>
                      <a:r>
                        <a:rPr lang="ru-RU" sz="1200" u="none" strike="noStrike" dirty="0" smtClean="0">
                          <a:solidFill>
                            <a:srgbClr val="003374"/>
                          </a:solidFill>
                        </a:rPr>
                        <a:t>числе:</a:t>
                      </a:r>
                      <a:endParaRPr lang="ru-RU" sz="1200" b="0" i="0" u="none" strike="noStrike" dirty="0">
                        <a:solidFill>
                          <a:srgbClr val="00337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1906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003374"/>
                          </a:solidFill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337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solidFill>
                            <a:srgbClr val="003374"/>
                          </a:solidFill>
                        </a:rPr>
                        <a:t>6 детских школ </a:t>
                      </a:r>
                      <a:r>
                        <a:rPr lang="ru-RU" sz="1200" u="none" strike="noStrike" dirty="0" smtClean="0">
                          <a:solidFill>
                            <a:srgbClr val="003374"/>
                          </a:solidFill>
                        </a:rPr>
                        <a:t>искусств</a:t>
                      </a:r>
                      <a:endParaRPr lang="ru-RU" sz="1200" b="0" i="0" u="none" strike="noStrike" dirty="0">
                        <a:solidFill>
                          <a:srgbClr val="00337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1906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003374"/>
                          </a:solidFill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337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u="none" strike="noStrike" dirty="0">
                          <a:solidFill>
                            <a:srgbClr val="003374"/>
                          </a:solidFill>
                        </a:rPr>
                        <a:t>1 центр детского творчества </a:t>
                      </a:r>
                      <a:endParaRPr lang="ru-RU" sz="1200" b="0" i="0" u="none" strike="noStrike" dirty="0">
                        <a:solidFill>
                          <a:srgbClr val="00337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1906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003374"/>
                          </a:solidFill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337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u="none" strike="noStrike" dirty="0">
                          <a:solidFill>
                            <a:srgbClr val="003374"/>
                          </a:solidFill>
                        </a:rPr>
                        <a:t>1 спортивная школа</a:t>
                      </a:r>
                      <a:endParaRPr lang="ru-RU" sz="1200" b="0" i="0" u="none" strike="noStrike" dirty="0">
                        <a:solidFill>
                          <a:srgbClr val="00337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3813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003374"/>
                          </a:solidFill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337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u="none" strike="noStrike" dirty="0" smtClean="0">
                          <a:solidFill>
                            <a:srgbClr val="003374"/>
                          </a:solidFill>
                        </a:rPr>
                        <a:t>детское </a:t>
                      </a:r>
                      <a:r>
                        <a:rPr lang="ru-RU" sz="1200" u="none" strike="noStrike" dirty="0">
                          <a:solidFill>
                            <a:srgbClr val="003374"/>
                          </a:solidFill>
                        </a:rPr>
                        <a:t>оздоровительное учреждение</a:t>
                      </a:r>
                      <a:endParaRPr lang="ru-RU" sz="1200" b="0" i="0" u="none" strike="noStrike" dirty="0">
                        <a:solidFill>
                          <a:srgbClr val="00337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1906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003374"/>
                          </a:solidFill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337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u="none" strike="noStrike" dirty="0">
                          <a:solidFill>
                            <a:srgbClr val="003374"/>
                          </a:solidFill>
                        </a:rPr>
                        <a:t>учреждение молодежной политики</a:t>
                      </a:r>
                      <a:endParaRPr lang="ru-RU" sz="1200" b="0" i="0" u="none" strike="noStrike" dirty="0">
                        <a:solidFill>
                          <a:srgbClr val="00337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6138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003374"/>
                          </a:solidFill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337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u="none" strike="noStrike" dirty="0" smtClean="0">
                          <a:solidFill>
                            <a:srgbClr val="003374"/>
                          </a:solidFill>
                        </a:rPr>
                        <a:t>прочих </a:t>
                      </a:r>
                      <a:r>
                        <a:rPr lang="ru-RU" sz="1200" u="none" strike="noStrike" dirty="0">
                          <a:solidFill>
                            <a:srgbClr val="003374"/>
                          </a:solidFill>
                        </a:rPr>
                        <a:t>учреждений, обеспечивающих предоставление услуг в сфере образования и молодежной политики</a:t>
                      </a:r>
                      <a:endParaRPr lang="ru-RU" sz="1200" b="0" i="0" u="none" strike="noStrike" dirty="0">
                        <a:solidFill>
                          <a:srgbClr val="00337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3583173" y="5580718"/>
          <a:ext cx="2880000" cy="182880"/>
        </p:xfrm>
        <a:graphic>
          <a:graphicData uri="http://schemas.openxmlformats.org/drawingml/2006/table">
            <a:tbl>
              <a:tblPr/>
              <a:tblGrid>
                <a:gridCol w="2880000"/>
              </a:tblGrid>
              <a:tr h="1714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/>
                        </a:rPr>
                        <a:t>В СФЕРЕ </a:t>
                      </a:r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/>
                        </a:rPr>
                        <a:t>КУЛЬТУРЫ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3631777" y="7016110"/>
          <a:ext cx="2880000" cy="365760"/>
        </p:xfrm>
        <a:graphic>
          <a:graphicData uri="http://schemas.openxmlformats.org/drawingml/2006/table">
            <a:tbl>
              <a:tblPr/>
              <a:tblGrid>
                <a:gridCol w="2880000"/>
              </a:tblGrid>
              <a:tr h="2140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/>
                        </a:rPr>
                        <a:t>В СФЕРЕ </a:t>
                      </a:r>
                      <a:r>
                        <a:rPr lang="ru-RU" sz="12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/>
                        </a:rPr>
                        <a:t>ФИЗИЧЕСКОЙ КУЛЬТУРЫ И СПОРТА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3431281" y="5824516"/>
          <a:ext cx="3214068" cy="1097280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438737"/>
                <a:gridCol w="2775331"/>
              </a:tblGrid>
              <a:tr h="3361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rgbClr val="003374"/>
                          </a:solidFill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3374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u="none" strike="noStrike" dirty="0">
                          <a:solidFill>
                            <a:srgbClr val="003374"/>
                          </a:solidFill>
                        </a:rPr>
                        <a:t>муниципальных автономных учреждения культуры</a:t>
                      </a:r>
                      <a:endParaRPr lang="ru-RU" sz="1200" b="0" i="0" u="none" strike="noStrike" dirty="0">
                        <a:solidFill>
                          <a:srgbClr val="003374"/>
                        </a:solidFill>
                        <a:latin typeface="Bookman Old Style"/>
                      </a:endParaRPr>
                    </a:p>
                  </a:txBody>
                  <a:tcPr marL="0" marR="0" marT="0" marB="0"/>
                </a:tc>
              </a:tr>
              <a:tr h="1680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rgbClr val="003374"/>
                          </a:solidFill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3374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u="none" strike="noStrike" dirty="0">
                          <a:solidFill>
                            <a:srgbClr val="003374"/>
                          </a:solidFill>
                        </a:rPr>
                        <a:t>библиотека</a:t>
                      </a:r>
                      <a:endParaRPr lang="ru-RU" sz="1200" b="0" i="0" u="none" strike="noStrike" dirty="0">
                        <a:solidFill>
                          <a:srgbClr val="003374"/>
                        </a:solidFill>
                        <a:latin typeface="Bookman Old Style"/>
                      </a:endParaRPr>
                    </a:p>
                  </a:txBody>
                  <a:tcPr marL="0" marR="0" marT="0" marB="0"/>
                </a:tc>
              </a:tr>
              <a:tr h="15563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rgbClr val="003374"/>
                          </a:solidFill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3374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u="none" strike="noStrike" dirty="0" smtClean="0">
                          <a:solidFill>
                            <a:srgbClr val="003374"/>
                          </a:solidFill>
                        </a:rPr>
                        <a:t>музей</a:t>
                      </a:r>
                      <a:endParaRPr lang="ru-RU" sz="1200" b="0" i="0" u="none" strike="noStrike" dirty="0">
                        <a:solidFill>
                          <a:srgbClr val="003374"/>
                        </a:solidFill>
                        <a:latin typeface="Bookman Old Style"/>
                      </a:endParaRPr>
                    </a:p>
                  </a:txBody>
                  <a:tcPr marL="0" marR="0" marT="0" marB="0"/>
                </a:tc>
              </a:tr>
              <a:tr h="3150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rgbClr val="003374"/>
                          </a:solidFill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3374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u="none" strike="noStrike" dirty="0">
                          <a:solidFill>
                            <a:srgbClr val="003374"/>
                          </a:solidFill>
                        </a:rPr>
                        <a:t>прочих учреждения, обеспечивающих предоставление услуг в сфере культуры</a:t>
                      </a:r>
                      <a:endParaRPr lang="ru-RU" sz="1200" b="0" i="0" u="none" strike="noStrike" dirty="0">
                        <a:solidFill>
                          <a:srgbClr val="003374"/>
                        </a:solidFill>
                        <a:latin typeface="Bookman Old Style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3450517" y="7444716"/>
          <a:ext cx="3205464" cy="1476000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437109"/>
                <a:gridCol w="2768355"/>
              </a:tblGrid>
              <a:tr h="5535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rgbClr val="003374"/>
                          </a:solidFill>
                        </a:rPr>
                        <a:t>2</a:t>
                      </a:r>
                      <a:endParaRPr lang="ru-RU" sz="1200" u="none" strike="noStrike" kern="1200" dirty="0" smtClean="0">
                        <a:solidFill>
                          <a:srgbClr val="0033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rgbClr val="003374"/>
                          </a:solidFill>
                        </a:rPr>
                        <a:t>учреждения дополнительного образования детей спортивной направленности</a:t>
                      </a:r>
                      <a:endParaRPr lang="ru-RU" sz="1200" u="none" strike="noStrike" kern="1200" dirty="0" smtClean="0">
                        <a:solidFill>
                          <a:srgbClr val="0033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  <a:tr h="369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rgbClr val="003374"/>
                          </a:solidFill>
                        </a:rPr>
                        <a:t>2</a:t>
                      </a:r>
                      <a:endParaRPr lang="ru-RU" sz="1200" u="none" strike="noStrike" kern="1200" dirty="0" smtClean="0">
                        <a:solidFill>
                          <a:srgbClr val="0033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rgbClr val="003374"/>
                          </a:solidFill>
                        </a:rPr>
                        <a:t>учреждения  спортивно-массовой направленности</a:t>
                      </a:r>
                      <a:endParaRPr lang="ru-RU" sz="1200" u="none" strike="noStrike" kern="1200" dirty="0" smtClean="0">
                        <a:solidFill>
                          <a:srgbClr val="0033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  <a:tr h="5535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rgbClr val="003374"/>
                          </a:solidFill>
                        </a:rPr>
                        <a:t>1</a:t>
                      </a:r>
                      <a:endParaRPr lang="ru-RU" sz="1200" u="none" strike="noStrike" kern="1200" dirty="0" smtClean="0">
                        <a:solidFill>
                          <a:srgbClr val="0033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rgbClr val="003374"/>
                          </a:solidFill>
                        </a:rPr>
                        <a:t>учреждение, обеспечивающее</a:t>
                      </a:r>
                      <a:r>
                        <a:rPr lang="ru-RU" sz="1200" u="none" strike="noStrike" kern="1200" baseline="0" dirty="0" smtClean="0">
                          <a:solidFill>
                            <a:srgbClr val="003374"/>
                          </a:solidFill>
                        </a:rPr>
                        <a:t> </a:t>
                      </a:r>
                      <a:r>
                        <a:rPr lang="ru-RU" sz="1200" u="none" strike="noStrike" kern="1200" dirty="0" smtClean="0">
                          <a:solidFill>
                            <a:srgbClr val="003374"/>
                          </a:solidFill>
                        </a:rPr>
                        <a:t>предоставление услуг в сфере физкультуры и спорта</a:t>
                      </a:r>
                      <a:endParaRPr lang="ru-RU" sz="1200" u="none" strike="noStrike" kern="1200" dirty="0" smtClean="0">
                        <a:solidFill>
                          <a:srgbClr val="0033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10" name="Овал 9"/>
          <p:cNvSpPr/>
          <p:nvPr/>
        </p:nvSpPr>
        <p:spPr>
          <a:xfrm>
            <a:off x="4194502" y="4758165"/>
            <a:ext cx="180000" cy="180000"/>
          </a:xfrm>
          <a:prstGeom prst="ellipse">
            <a:avLst/>
          </a:prstGeom>
          <a:solidFill>
            <a:srgbClr val="33CCCC">
              <a:alpha val="78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Диаграмма 14"/>
          <p:cNvGraphicFramePr>
            <a:graphicFrameLocks/>
          </p:cNvGraphicFramePr>
          <p:nvPr/>
        </p:nvGraphicFramePr>
        <p:xfrm>
          <a:off x="3459913" y="5375746"/>
          <a:ext cx="3060000" cy="30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/>
        </p:nvGraphicFramePr>
        <p:xfrm>
          <a:off x="161665" y="5424415"/>
          <a:ext cx="3060000" cy="30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44"/>
          <p:cNvSpPr>
            <a:spLocks noChangeArrowheads="1"/>
          </p:cNvSpPr>
          <p:nvPr/>
        </p:nvSpPr>
        <p:spPr bwMode="auto">
          <a:xfrm>
            <a:off x="202019" y="141514"/>
            <a:ext cx="64645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002060"/>
                </a:solidFill>
                <a:cs typeface="Arial" pitchFamily="34" charset="0"/>
              </a:rPr>
              <a:t>Расходы на социальную сферу в проекте бюджета  на </a:t>
            </a:r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2022год </a:t>
            </a:r>
            <a:r>
              <a:rPr lang="ru-RU" sz="1400" dirty="0">
                <a:solidFill>
                  <a:srgbClr val="002060"/>
                </a:solidFill>
                <a:cs typeface="Arial" pitchFamily="34" charset="0"/>
              </a:rPr>
              <a:t>– </a:t>
            </a:r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1 885 130 тысяч рублей  (88,5</a:t>
            </a:r>
            <a:r>
              <a:rPr lang="ru-RU" sz="1400" dirty="0">
                <a:solidFill>
                  <a:srgbClr val="002060"/>
                </a:solidFill>
                <a:cs typeface="Arial" pitchFamily="34" charset="0"/>
              </a:rPr>
              <a:t>% от общей суммы расходов </a:t>
            </a:r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бюджета)</a:t>
            </a:r>
            <a:endParaRPr lang="ru-RU" sz="14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8" name="Rectangle 57"/>
          <p:cNvSpPr>
            <a:spLocks noChangeArrowheads="1"/>
          </p:cNvSpPr>
          <p:nvPr/>
        </p:nvSpPr>
        <p:spPr bwMode="auto">
          <a:xfrm>
            <a:off x="1121229" y="4767944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Всего</a:t>
            </a:r>
          </a:p>
        </p:txBody>
      </p:sp>
      <p:sp>
        <p:nvSpPr>
          <p:cNvPr id="9" name="Rectangle 58"/>
          <p:cNvSpPr>
            <a:spLocks noChangeArrowheads="1"/>
          </p:cNvSpPr>
          <p:nvPr/>
        </p:nvSpPr>
        <p:spPr bwMode="auto">
          <a:xfrm>
            <a:off x="4539343" y="4724400"/>
            <a:ext cx="125185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жителя</a:t>
            </a:r>
          </a:p>
        </p:txBody>
      </p:sp>
      <p:sp>
        <p:nvSpPr>
          <p:cNvPr id="10" name="Oval 59"/>
          <p:cNvSpPr>
            <a:spLocks noChangeArrowheads="1"/>
          </p:cNvSpPr>
          <p:nvPr/>
        </p:nvSpPr>
        <p:spPr bwMode="auto">
          <a:xfrm>
            <a:off x="1240465" y="6693196"/>
            <a:ext cx="900000" cy="5040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1 885 130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60"/>
          <p:cNvSpPr>
            <a:spLocks noChangeArrowheads="1"/>
          </p:cNvSpPr>
          <p:nvPr/>
        </p:nvSpPr>
        <p:spPr bwMode="auto">
          <a:xfrm>
            <a:off x="4499344" y="6647121"/>
            <a:ext cx="900000" cy="5040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21 085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65" name="Прямоугольник 13"/>
          <p:cNvSpPr>
            <a:spLocks noChangeArrowheads="1"/>
          </p:cNvSpPr>
          <p:nvPr/>
        </p:nvSpPr>
        <p:spPr bwMode="auto">
          <a:xfrm>
            <a:off x="249358" y="788328"/>
            <a:ext cx="46735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2060"/>
                </a:solidFill>
              </a:rPr>
              <a:t>Социальная сфера в разрезе направлений</a:t>
            </a:r>
          </a:p>
        </p:txBody>
      </p:sp>
      <p:sp>
        <p:nvSpPr>
          <p:cNvPr id="19" name="Rectangle 820"/>
          <p:cNvSpPr>
            <a:spLocks noChangeArrowheads="1"/>
          </p:cNvSpPr>
          <p:nvPr/>
        </p:nvSpPr>
        <p:spPr bwMode="auto">
          <a:xfrm>
            <a:off x="1132113" y="5105400"/>
            <a:ext cx="8382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тыс.руб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2" name="Rectangle 820"/>
          <p:cNvSpPr>
            <a:spLocks noChangeArrowheads="1"/>
          </p:cNvSpPr>
          <p:nvPr/>
        </p:nvSpPr>
        <p:spPr bwMode="auto">
          <a:xfrm>
            <a:off x="4680857" y="5094514"/>
            <a:ext cx="8382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рублей</a:t>
            </a: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/>
        </p:nvGraphicFramePr>
        <p:xfrm>
          <a:off x="255181" y="1158949"/>
          <a:ext cx="6347637" cy="3540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Овал 20"/>
          <p:cNvSpPr/>
          <p:nvPr/>
        </p:nvSpPr>
        <p:spPr>
          <a:xfrm>
            <a:off x="1052622" y="7442790"/>
            <a:ext cx="1286539" cy="64858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2060"/>
                </a:solidFill>
              </a:rPr>
              <a:t>1 497 917</a:t>
            </a:r>
            <a:endParaRPr lang="ru-RU" sz="1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743" y="262822"/>
            <a:ext cx="61286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cs typeface="Arial" pitchFamily="34" charset="0"/>
              </a:rPr>
              <a:t>РАСПРЕДЕЛЕНИЕ БЮДЖЕТНЫХ АССИГНОВАНИЙ ПО МУНИЦИПАЛЬНЫМ ПРОГРАММАМ МУНИЦИПАЛЬНОГО ОБРАЗОВАНИЯ КАНЕВСКОЙ РАЙОН И НЕПРОГРАММНЫМ НАПРАВЛЕНИЯМ ДЕЯТЕЛЬНОСТИ (1),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cs typeface="Arial" pitchFamily="34" charset="0"/>
              </a:rPr>
              <a:t>тыс. руб.</a:t>
            </a:r>
            <a:endParaRPr lang="ru-RU" sz="1400" b="1" dirty="0">
              <a:solidFill>
                <a:srgbClr val="002060"/>
              </a:solidFill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18974" y="1211580"/>
          <a:ext cx="6337008" cy="7376160"/>
        </p:xfrm>
        <a:graphic>
          <a:graphicData uri="http://schemas.openxmlformats.org/drawingml/2006/table">
            <a:tbl>
              <a:tblPr bandRow="1">
                <a:tableStyleId>{FABFCF23-3B69-468F-B69F-88F6DE6A72F2}</a:tableStyleId>
              </a:tblPr>
              <a:tblGrid>
                <a:gridCol w="1648049"/>
                <a:gridCol w="584791"/>
                <a:gridCol w="627321"/>
                <a:gridCol w="595423"/>
                <a:gridCol w="627321"/>
                <a:gridCol w="595424"/>
                <a:gridCol w="381935"/>
                <a:gridCol w="429733"/>
                <a:gridCol w="429733"/>
                <a:gridCol w="417278"/>
              </a:tblGrid>
              <a:tr h="6420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</a:rPr>
                        <a:t>Наименование муниципальной программы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2020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2021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</a:rPr>
                        <a:t>2022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</a:rPr>
                        <a:t>2023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</a:rPr>
                        <a:t>2024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динамика к предыдущему году,%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2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2021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2022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2023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2024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6420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</a:rPr>
                        <a:t>РАСХОДЫ ВСЕГО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2 349 938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2 228 241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2 146 625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2 064 366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1 987 250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94,8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96,3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96,2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96,3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7642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</a:rPr>
                        <a:t>РАСХОДЫ в рамках муниципальных программ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</a:rPr>
                        <a:t>2 174 975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2 042 484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1 943 262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</a:rPr>
                        <a:t>1 861 027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1 771 846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93,9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95,1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95,8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95,2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2840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</a:rPr>
                        <a:t>Муниципальная программа  муниципального образования Каневской район «Развитие образования»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1 627 918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1 407 092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1 391 095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1 345 248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1 251 768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86,4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98,9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96,7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93,1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2840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</a:rPr>
                        <a:t>Муниципальная программа  муниципального образования Каневской район «Дети Каневского района»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</a:rPr>
                        <a:t>163 280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186 466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191 527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191 485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196 730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114,2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102,7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100,0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102,7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5680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</a:rPr>
                        <a:t>Муниципальная программа  муниципального образования Каневской район «Капитальный ремонт дорог и ремонт автомобильных дорог местного значения  Каневского района»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6 945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6 757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2 422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2 764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2 764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97,3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35,8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114,1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100,0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2840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</a:rPr>
                        <a:t>Муниципальная программа  муниципального образования Каневской район "Обеспечение безопасности населения"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17 632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27 675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</a:rPr>
                        <a:t>19 112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20 619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17 250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157,0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69,1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107,9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83,7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2840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</a:rPr>
                        <a:t>Муниципальная программа  муниципального образования Каневской район «Развитие культуры»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172 194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172 596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180 446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154 091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153 294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100,2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104,5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85,4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99,5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5680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</a:rPr>
                        <a:t>Муниципальная  </a:t>
                      </a:r>
                      <a:r>
                        <a:rPr lang="ru-RU" sz="1100" u="none" strike="noStrike" dirty="0" smtClean="0">
                          <a:solidFill>
                            <a:srgbClr val="002060"/>
                          </a:solidFill>
                        </a:rPr>
                        <a:t>программа муниципального образования Каневской район «Профилактика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743" y="262822"/>
            <a:ext cx="61286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cs typeface="Arial" pitchFamily="34" charset="0"/>
              </a:rPr>
              <a:t>РАСПРЕДЕЛЕНИЕ БЮДЖЕТНЫХ АССИГНОВАНИЙ ПО МУНИЦИПАЛЬНЫМ ПРОГРАММАМ МУНИЦИПАЛЬНОГО ОБРАЗОВАНИЯ КАНЕВСКОЙ РАЙОН И НЕПРОГРАММНЫМ НАПРАВЛЕНИЯМ ДЕЯТЕЛЬНОСТИ (2),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cs typeface="Arial" pitchFamily="34" charset="0"/>
              </a:rPr>
              <a:t>тыс. руб.</a:t>
            </a:r>
            <a:endParaRPr lang="ru-RU" sz="1400" b="1" dirty="0">
              <a:solidFill>
                <a:srgbClr val="002060"/>
              </a:solidFill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18974" y="1211580"/>
          <a:ext cx="6337008" cy="7543800"/>
        </p:xfrm>
        <a:graphic>
          <a:graphicData uri="http://schemas.openxmlformats.org/drawingml/2006/table">
            <a:tbl>
              <a:tblPr bandRow="1">
                <a:tableStyleId>{FABFCF23-3B69-468F-B69F-88F6DE6A72F2}</a:tableStyleId>
              </a:tblPr>
              <a:tblGrid>
                <a:gridCol w="1648049"/>
                <a:gridCol w="584791"/>
                <a:gridCol w="627321"/>
                <a:gridCol w="595423"/>
                <a:gridCol w="627321"/>
                <a:gridCol w="595424"/>
                <a:gridCol w="381935"/>
                <a:gridCol w="429733"/>
                <a:gridCol w="429733"/>
                <a:gridCol w="417278"/>
              </a:tblGrid>
              <a:tr h="6420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</a:rPr>
                        <a:t>Наименование муниципальной программы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2020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2021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</a:rPr>
                        <a:t>2022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</a:rPr>
                        <a:t>2023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</a:rPr>
                        <a:t>2024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динамика к предыдущему году,%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2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2021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2022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2023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2024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5680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 smtClean="0">
                          <a:solidFill>
                            <a:srgbClr val="002060"/>
                          </a:solidFill>
                        </a:rPr>
                        <a:t>район «Профилактика экстремизма, гармонизация межнациональных отношений и развитие гражданского общества»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smtClean="0">
                          <a:solidFill>
                            <a:srgbClr val="002060"/>
                          </a:solidFill>
                        </a:rPr>
                        <a:t>70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smtClean="0">
                          <a:solidFill>
                            <a:srgbClr val="002060"/>
                          </a:solidFill>
                        </a:rPr>
                        <a:t>59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smtClean="0">
                          <a:solidFill>
                            <a:srgbClr val="002060"/>
                          </a:solidFill>
                        </a:rPr>
                        <a:t>50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smtClean="0">
                          <a:solidFill>
                            <a:srgbClr val="002060"/>
                          </a:solidFill>
                        </a:rPr>
                        <a:t>50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smtClean="0">
                          <a:solidFill>
                            <a:srgbClr val="002060"/>
                          </a:solidFill>
                        </a:rPr>
                        <a:t>50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smtClean="0">
                          <a:solidFill>
                            <a:srgbClr val="002060"/>
                          </a:solidFill>
                        </a:rPr>
                        <a:t>84,7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smtClean="0">
                          <a:solidFill>
                            <a:srgbClr val="002060"/>
                          </a:solidFill>
                        </a:rPr>
                        <a:t>84,3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smtClean="0">
                          <a:solidFill>
                            <a:srgbClr val="002060"/>
                          </a:solidFill>
                        </a:rPr>
                        <a:t>100,0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>
                          <a:solidFill>
                            <a:srgbClr val="002060"/>
                          </a:solidFill>
                        </a:rPr>
                        <a:t>100,0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2840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</a:rPr>
                        <a:t>Муниципальная программа  муниципального образования Каневской район «Развитие физической культуры и спорта» 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133 465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182 942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108 840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101 407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100 819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137,1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59,5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93,2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99,4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5680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</a:rPr>
                        <a:t>Муниципальная программа  муниципального образования Каневской район «Экономическое развитие и инновационная экономика муниципального образования Каневской район на 2019-2024 годы»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538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2 023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1 979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1 991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2 004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376,0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97,8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100,6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100,7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2840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</a:rPr>
                        <a:t>Муниципальная программа  муниципального образования Каневской район «Молодежь Каневского района»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10 353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19 560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14 046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</a:rPr>
                        <a:t>11 623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11 314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188,9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71,8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82,7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97,3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565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</a:rPr>
                        <a:t>Муниципальная программа  муниципального образования Каневской район "Муниципальная политика и развитие гражданского общества"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10 186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12 710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11 518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11 468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11 468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124,8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90,6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99,6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100,0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3145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Муниципальная программа  муниципального образования Каневской район "Казачество Каневского района"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116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122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168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160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168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104,7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138,0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95,2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</a:rPr>
                        <a:t>105,0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180" y="500742"/>
            <a:ext cx="5879726" cy="870857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Уважаемые жители Каневского района!</a:t>
            </a:r>
            <a:endParaRPr lang="en-US" sz="2400" i="1" dirty="0">
              <a:latin typeface="+mn-lt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57199" y="2481943"/>
            <a:ext cx="5910943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dirty="0" smtClean="0">
                <a:solidFill>
                  <a:srgbClr val="003374"/>
                </a:solidFill>
                <a:cs typeface="Times New Roman" pitchFamily="18" charset="0"/>
              </a:rPr>
              <a:t>Перед вами информация, в которой кратко и доступно отражены основные параметры районного бюджета на 2022 год и на плановый период 2023 и 2024 годов. С 2013 года наш район ведет работу по информированию жителей Каневского района о наполнении и расходовании бюджета, выполняя задачу, поставленную Президентом Российской Федерации: на всех уровнях власти публиковать «бюджеты для граждан». В представленной информации в понятном для широкого круга пользователей виде представлены основные положения проекта решения Совета муниципального образования Каневской район «О бюджете муниципального образования Каневской район на 2022 год и на плановый период 2023 и 2024 годов» и наглядно представлены основные направления бюджетной и налоговой политики района. </a:t>
            </a:r>
          </a:p>
          <a:p>
            <a:pPr algn="just">
              <a:defRPr/>
            </a:pPr>
            <a:r>
              <a:rPr lang="ru-RU" sz="1600" dirty="0" smtClean="0">
                <a:solidFill>
                  <a:srgbClr val="003374"/>
                </a:solidFill>
                <a:cs typeface="Times New Roman" pitchFamily="18" charset="0"/>
              </a:rPr>
              <a:t>	 В предстоящем трехлетнем периоде сохраняется приоритет  финансового обеспечения развития социально-культурной сферы. . Основная часть бюджетных средств, как и ранее, будет направлена обеспечение мер, направленных на устойчивое социально-экономическое развитие муниципального образования Каневской район, создание условий для стимулирования экономического роста, предпринимательской и инвестиционной деятельности, сохранение и повышение доходного потенциала Каневского района. </a:t>
            </a:r>
          </a:p>
          <a:p>
            <a:pPr algn="just">
              <a:defRPr/>
            </a:pPr>
            <a:r>
              <a:rPr lang="ru-RU" sz="1600" dirty="0" smtClean="0">
                <a:solidFill>
                  <a:srgbClr val="003374"/>
                </a:solidFill>
                <a:cs typeface="Times New Roman" pitchFamily="18" charset="0"/>
              </a:rPr>
              <a:t>	Вся изложенная информация опубликована на сайте  администрации муниципального образования Каневской район (</a:t>
            </a:r>
            <a:r>
              <a:rPr lang="ru-RU" sz="1600" dirty="0" err="1" smtClean="0">
                <a:solidFill>
                  <a:srgbClr val="003374"/>
                </a:solidFill>
                <a:cs typeface="Times New Roman" pitchFamily="18" charset="0"/>
                <a:hlinkClick r:id="rId2"/>
              </a:rPr>
              <a:t>www.kanevskadm.ru</a:t>
            </a:r>
            <a:r>
              <a:rPr lang="ru-RU" sz="1600" dirty="0" smtClean="0">
                <a:solidFill>
                  <a:srgbClr val="003374"/>
                </a:solidFill>
                <a:cs typeface="Times New Roman" pitchFamily="18" charset="0"/>
              </a:rPr>
              <a:t>). </a:t>
            </a:r>
            <a:endParaRPr lang="ru-RU" sz="1600" dirty="0">
              <a:solidFill>
                <a:srgbClr val="003374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292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743" y="262822"/>
            <a:ext cx="61286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cs typeface="Arial" pitchFamily="34" charset="0"/>
              </a:rPr>
              <a:t>РАСПРЕДЕЛЕНИЕ БЮДЖЕТНЫХ АССИГНОВАНИЙ ПО МУНИЦИПАЛЬНЫМ ПРОГРАММАМ МУНИЦИПАЛЬНОГО ОБРАЗОВАНИЯ КАНЕВСКОЙ РАЙОН И НЕПРОГРАММНЫМ НАПРАВЛЕНИЯМ ДЕЯТЕЛЬНОСТИ (3),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cs typeface="Arial" pitchFamily="34" charset="0"/>
              </a:rPr>
              <a:t>тыс. руб.</a:t>
            </a:r>
            <a:endParaRPr lang="ru-RU" sz="1400" b="1" dirty="0">
              <a:solidFill>
                <a:srgbClr val="002060"/>
              </a:solidFill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18974" y="1211580"/>
          <a:ext cx="6337008" cy="6114430"/>
        </p:xfrm>
        <a:graphic>
          <a:graphicData uri="http://schemas.openxmlformats.org/drawingml/2006/table">
            <a:tbl>
              <a:tblPr bandRow="1">
                <a:tableStyleId>{FABFCF23-3B69-468F-B69F-88F6DE6A72F2}</a:tableStyleId>
              </a:tblPr>
              <a:tblGrid>
                <a:gridCol w="1648049"/>
                <a:gridCol w="584791"/>
                <a:gridCol w="627321"/>
                <a:gridCol w="595423"/>
                <a:gridCol w="627321"/>
                <a:gridCol w="595424"/>
                <a:gridCol w="381935"/>
                <a:gridCol w="429733"/>
                <a:gridCol w="429733"/>
                <a:gridCol w="417278"/>
              </a:tblGrid>
              <a:tr h="6420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</a:rPr>
                        <a:t>Наименование муниципальной программы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2020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2021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</a:rPr>
                        <a:t>2022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</a:rPr>
                        <a:t>2023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</a:rPr>
                        <a:t>2024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динамика к предыдущему году,%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2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2021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2022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2023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2024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5986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</a:rPr>
                        <a:t>Муниципальная программа  муниципального образования Каневской район "Формирование условий для духовно-нравственного развития граждан  муниципального образования Каневской район "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1 273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2 235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2 050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2 050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2 050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175,6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91,7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100,0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100,0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565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</a:rPr>
                        <a:t>Муниципальная программа  муниципального образования Каневской район "Информационное общество Каневского района"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8 565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9 089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8 974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6 997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6 883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106,1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98,7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78,0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98,4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3145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</a:rPr>
                        <a:t>Муниципальная программа  муниципального образования Каневской район "Развитие сельского хозяйства"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16 585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11 108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11 035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11 076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15 283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67,0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99,3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100,4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138,0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565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</a:rPr>
                        <a:t>Муниципальная программа  муниципального образования Каневской район «Развитие топливно-энергетического комплекса»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5 854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</a:rPr>
                        <a:t>2 050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35,0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0,0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х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х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4703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err="1">
                          <a:solidFill>
                            <a:srgbClr val="002060"/>
                          </a:solidFill>
                        </a:rPr>
                        <a:t>Непрограммные</a:t>
                      </a:r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</a:rPr>
                        <a:t> расходы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174 963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185 758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203 363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>
                          <a:solidFill>
                            <a:srgbClr val="002060"/>
                          </a:solidFill>
                        </a:rPr>
                        <a:t>179 339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>
                          <a:solidFill>
                            <a:srgbClr val="002060"/>
                          </a:solidFill>
                        </a:rPr>
                        <a:t>168 </a:t>
                      </a:r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</a:rPr>
                        <a:t>404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106,2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109,5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100,0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105,9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6420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</a:rPr>
                        <a:t>Условно утвержденные расходы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24 000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47 000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х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х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solidFill>
                            <a:srgbClr val="002060"/>
                          </a:solidFill>
                        </a:rPr>
                        <a:t>х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</a:rPr>
                        <a:t>195,8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08976" y="7442582"/>
            <a:ext cx="63300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С паспортом каждой муниципальной программы можно ознакомиться на сайте администрации муниципального образования Каневской район в сети Интернет: </a:t>
            </a:r>
          </a:p>
          <a:p>
            <a:r>
              <a:rPr lang="ru-RU" sz="1200" dirty="0" smtClean="0"/>
              <a:t> </a:t>
            </a:r>
            <a:r>
              <a:rPr lang="en-US" sz="1200" dirty="0" smtClean="0">
                <a:hlinkClick r:id="rId2"/>
              </a:rPr>
              <a:t>https://www.kanevskadm.ru/deyatelnost/munitsipalnye-programmy/</a:t>
            </a:r>
            <a:endParaRPr lang="ru-RU" sz="1200" dirty="0" smtClean="0"/>
          </a:p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Информация об оценке эффективности муниципальных программ размещается также на сайте администрации муниципального образования Каневской район в сети Интернет: </a:t>
            </a:r>
            <a:r>
              <a:rPr lang="en-US" sz="1200" dirty="0" smtClean="0">
                <a:hlinkClick r:id="rId3" action="ppaction://hlinksldjump"/>
              </a:rPr>
              <a:t>https://www.kanevskadm.ru/deyatelnost/munitsipalnye-programmy/otsenka-effektivnosti-realizatsii-munitsipalnykh-programm/</a:t>
            </a:r>
            <a:endParaRPr lang="ru-RU" sz="1200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Диаграмма 12"/>
          <p:cNvGraphicFramePr/>
          <p:nvPr/>
        </p:nvGraphicFramePr>
        <p:xfrm>
          <a:off x="318976" y="1562986"/>
          <a:ext cx="2806997" cy="2179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171" y="160263"/>
            <a:ext cx="6487885" cy="384023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МУНИЦИПАЛЬНАЯ ПРОГРАММА «РАЗВИТИЕ ОБРАЗОВАНИЯ»</a:t>
            </a:r>
            <a:endParaRPr lang="ru-RU" sz="1400" b="1" dirty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9221" y="1266148"/>
            <a:ext cx="38807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9999"/>
                </a:solidFill>
              </a:rPr>
              <a:t>СТРУКТУРА РАСХОДОВ НА 2022 ГОД</a:t>
            </a:r>
            <a:endParaRPr lang="ru-RU" sz="1600" b="1" dirty="0">
              <a:solidFill>
                <a:srgbClr val="009999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94394" y="2456928"/>
          <a:ext cx="957942" cy="426720"/>
        </p:xfrm>
        <a:graphic>
          <a:graphicData uri="http://schemas.openxmlformats.org/drawingml/2006/table">
            <a:tbl>
              <a:tblPr/>
              <a:tblGrid>
                <a:gridCol w="957942"/>
              </a:tblGrid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1 391 095 тыс.рублей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27334" y="464309"/>
            <a:ext cx="646611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solidFill>
                  <a:srgbClr val="002060"/>
                </a:solidFill>
              </a:rPr>
              <a:t>Расходы: 2022 г. – 1 391 095 тыс. руб., 2023 г. – 1 345 095 тыс. руб., 2024 г. –   1 251 768 тыс. руб., в т. ч. средства ФБ и КБ: 2022 г. – </a:t>
            </a:r>
            <a:r>
              <a:rPr lang="en-US" sz="1500" dirty="0" smtClean="0">
                <a:solidFill>
                  <a:srgbClr val="002060"/>
                </a:solidFill>
              </a:rPr>
              <a:t>958 </a:t>
            </a:r>
            <a:r>
              <a:rPr lang="en-US" sz="1500" dirty="0" smtClean="0">
                <a:solidFill>
                  <a:srgbClr val="002060"/>
                </a:solidFill>
              </a:rPr>
              <a:t>070</a:t>
            </a:r>
            <a:r>
              <a:rPr lang="ru-RU" sz="1500" dirty="0" smtClean="0">
                <a:solidFill>
                  <a:srgbClr val="002060"/>
                </a:solidFill>
              </a:rPr>
              <a:t> тыс</a:t>
            </a:r>
            <a:r>
              <a:rPr lang="ru-RU" sz="1500" dirty="0" smtClean="0">
                <a:solidFill>
                  <a:srgbClr val="002060"/>
                </a:solidFill>
              </a:rPr>
              <a:t>. руб., 2023 г. – </a:t>
            </a:r>
            <a:r>
              <a:rPr lang="en-US" sz="1500" dirty="0" smtClean="0">
                <a:solidFill>
                  <a:srgbClr val="002060"/>
                </a:solidFill>
              </a:rPr>
              <a:t>962 334 </a:t>
            </a:r>
            <a:r>
              <a:rPr lang="ru-RU" sz="1500" dirty="0" smtClean="0">
                <a:solidFill>
                  <a:srgbClr val="002060"/>
                </a:solidFill>
              </a:rPr>
              <a:t>тыс. руб., 2024 г. – </a:t>
            </a:r>
            <a:r>
              <a:rPr lang="en-US" sz="1500" dirty="0" smtClean="0">
                <a:solidFill>
                  <a:srgbClr val="002060"/>
                </a:solidFill>
              </a:rPr>
              <a:t>870 956 </a:t>
            </a:r>
            <a:r>
              <a:rPr lang="ru-RU" sz="1500" dirty="0" smtClean="0">
                <a:solidFill>
                  <a:srgbClr val="002060"/>
                </a:solidFill>
              </a:rPr>
              <a:t>тыс. руб.</a:t>
            </a:r>
            <a:endParaRPr lang="ru-RU" sz="15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3408" y="3762774"/>
            <a:ext cx="62919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9999"/>
                </a:solidFill>
              </a:rPr>
              <a:t>МЕРОПРИЯТИЯ МП  </a:t>
            </a:r>
            <a:r>
              <a:rPr lang="ru-RU" sz="1400" b="1" dirty="0" smtClean="0">
                <a:solidFill>
                  <a:srgbClr val="009999"/>
                </a:solidFill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009999"/>
                </a:solidFill>
              </a:rPr>
              <a:t>«РАЗВИТИЕ ОБРАЗОВАНИЯ» </a:t>
            </a:r>
            <a:endParaRPr lang="ru-RU" sz="1400" b="1" dirty="0">
              <a:solidFill>
                <a:srgbClr val="009999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49613" y="4146698"/>
          <a:ext cx="6417002" cy="46322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36517"/>
                <a:gridCol w="680485"/>
              </a:tblGrid>
              <a:tr h="18529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</a:rPr>
                        <a:t>О</a:t>
                      </a:r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</a:rPr>
                        <a:t>беспечение </a:t>
                      </a:r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</a:rPr>
                        <a:t>деятельности 71 муниципального учреждения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</a:rPr>
                        <a:t>1 234 473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7059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</a:rPr>
                        <a:t>Предоставление мер социальной поддержки в виде компенсации </a:t>
                      </a:r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</a:rPr>
                        <a:t>расходов на оплату жилых помещений, отопления и освещения работникам муниципальных </a:t>
                      </a:r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</a:rPr>
                        <a:t>учреждений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</a:rPr>
                        <a:t>16 293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7059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</a:rPr>
                        <a:t>Выплата компенсации части родительской платы за присмотр и уход за детьми, посещающими  дошкольные учреждения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</a:rPr>
                        <a:t>7 458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7059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</a:rPr>
                        <a:t>Финансовое обеспечение получения образования в частных дошкольных и общеобразовательных организациях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</a:rPr>
                        <a:t>7 258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1658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</a:rPr>
                        <a:t>Выполнение </a:t>
                      </a:r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</a:rPr>
                        <a:t>капитального </a:t>
                      </a:r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</a:rPr>
                        <a:t>ремонта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</a:rPr>
                        <a:t>1 611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55588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</a:rPr>
                        <a:t>О</a:t>
                      </a:r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</a:rPr>
                        <a:t>рганизация </a:t>
                      </a:r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</a:rPr>
                        <a:t>бесплатного горячего питания обучающихся, получающих начальное общее образование в  муниципальных образовательных организациях, обеспечение молочной продукцией учащихся, обеспечение льготным питанием учащихся из многодетных семей  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</a:rPr>
                        <a:t>83 557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69492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</a:rPr>
                        <a:t>М</a:t>
                      </a:r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</a:rPr>
                        <a:t>атериально-техническое </a:t>
                      </a:r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</a:rPr>
                        <a:t>обеспечение пунктов проведения экзаменов для государственной итоговой аттестации по образовательным программам основного общего и среднего общего образования и выплате педагогическим работникам, участвующим в проведении ЕГЭ, компенсации за работу по подготовке и проведению ЕГЭ 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</a:rPr>
                        <a:t>3 361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7059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</a:rPr>
                        <a:t>Приобретение автобусов и микроавтобусов для обеспечения подвоза учащихся в </a:t>
                      </a:r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</a:rPr>
                        <a:t>рамках федерального проекта «Безопасность дорожного движения» 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</a:rPr>
                        <a:t>1 292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6305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</a:rPr>
                        <a:t>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</a:rPr>
                        <a:t>34 373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7059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</a:rPr>
                        <a:t>Меры </a:t>
                      </a:r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</a:rPr>
                        <a:t>социальной поддержки, предоставляемые гражданину в период обучения по договору о целевом обучении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</a:rPr>
                        <a:t>171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18529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</a:rPr>
                        <a:t>О</a:t>
                      </a:r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</a:rPr>
                        <a:t>тдельные </a:t>
                      </a:r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</a:rPr>
                        <a:t>мероприятия по реализации муниципальной программы «Развитие образования» 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</a:rPr>
                        <a:t>617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688419" y="3892071"/>
          <a:ext cx="765544" cy="213360"/>
        </p:xfrm>
        <a:graphic>
          <a:graphicData uri="http://schemas.openxmlformats.org/drawingml/2006/table">
            <a:tbl>
              <a:tblPr/>
              <a:tblGrid>
                <a:gridCol w="765544"/>
              </a:tblGrid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тыс.руб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2923953" y="1690576"/>
            <a:ext cx="159489" cy="148856"/>
          </a:xfrm>
          <a:prstGeom prst="rect">
            <a:avLst/>
          </a:prstGeom>
          <a:solidFill>
            <a:srgbClr val="33CCCC"/>
          </a:solidFill>
          <a:scene3d>
            <a:camera prst="orthographicFront"/>
            <a:lightRig rig="balanced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916864" y="2087526"/>
            <a:ext cx="159489" cy="148856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balanced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906231" y="2725480"/>
            <a:ext cx="159489" cy="148856"/>
          </a:xfrm>
          <a:prstGeom prst="rect">
            <a:avLst/>
          </a:prstGeom>
          <a:solidFill>
            <a:srgbClr val="99CCFF"/>
          </a:solidFill>
          <a:scene3d>
            <a:camera prst="orthographicFront"/>
            <a:lightRig rig="balanced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927497" y="3097617"/>
            <a:ext cx="159489" cy="148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balanced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160528" y="1569154"/>
            <a:ext cx="3429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</a:rPr>
              <a:t>Субсидии на выполнение муниципальных заданий 1 267 206 тыс.руб. 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03059" y="2015169"/>
            <a:ext cx="3442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</a:rPr>
              <a:t>Обеспечение выполнения функций учреждений, обеспечивающих деятельность образовательных организаций 105 588 тыс.руб.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181793" y="2653951"/>
            <a:ext cx="3429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</a:rPr>
              <a:t>Субсидии юридическим лицам 7 151 тыс.руб.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192426" y="2972928"/>
            <a:ext cx="3429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</a:rPr>
              <a:t>Прочие программные мероприятия 11 150 </a:t>
            </a:r>
            <a:r>
              <a:rPr lang="ru-RU" sz="1200" dirty="0" err="1" smtClean="0">
                <a:solidFill>
                  <a:srgbClr val="002060"/>
                </a:solidFill>
              </a:rPr>
              <a:t>тыс.руб</a:t>
            </a:r>
            <a:endParaRPr lang="ru-RU" sz="12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4171" y="160263"/>
            <a:ext cx="6418015" cy="384023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МУНИЦИПАЛЬНАЯ ПРОГРАММА «ДЕТИ КАНЕВСКОГО РАЙОНА»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7" name="Rectangle 38"/>
          <p:cNvSpPr>
            <a:spLocks noChangeArrowheads="1"/>
          </p:cNvSpPr>
          <p:nvPr/>
        </p:nvSpPr>
        <p:spPr bwMode="auto">
          <a:xfrm>
            <a:off x="1669310" y="1808798"/>
            <a:ext cx="493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kumimoji="1" lang="ru-RU" sz="1400" dirty="0" smtClean="0">
                <a:solidFill>
                  <a:schemeClr val="accent5">
                    <a:lumMod val="50000"/>
                  </a:schemeClr>
                </a:solidFill>
              </a:rPr>
              <a:t>Организация </a:t>
            </a:r>
            <a:r>
              <a:rPr kumimoji="1" lang="ru-RU" sz="1400" dirty="0">
                <a:solidFill>
                  <a:schemeClr val="accent5">
                    <a:lumMod val="50000"/>
                  </a:schemeClr>
                </a:solidFill>
              </a:rPr>
              <a:t>деятельности МБУ лагеря «Факел» -  </a:t>
            </a:r>
            <a:r>
              <a:rPr kumimoji="1" lang="ru-RU" sz="1400" dirty="0" smtClean="0">
                <a:solidFill>
                  <a:schemeClr val="accent5">
                    <a:lumMod val="50000"/>
                  </a:schemeClr>
                </a:solidFill>
              </a:rPr>
              <a:t>7 584 </a:t>
            </a:r>
            <a:r>
              <a:rPr lang="ru-RU" sz="1400" dirty="0" smtClean="0">
                <a:solidFill>
                  <a:srgbClr val="002060"/>
                </a:solidFill>
              </a:rPr>
              <a:t>тыс. руб., </a:t>
            </a:r>
            <a:endParaRPr kumimoji="1"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kumimoji="1" lang="ru-RU" sz="1400" dirty="0">
                <a:solidFill>
                  <a:schemeClr val="accent5">
                    <a:lumMod val="50000"/>
                  </a:schemeClr>
                </a:solidFill>
              </a:rPr>
              <a:t>Организация отдыха и оздоровления детей-  </a:t>
            </a:r>
            <a:r>
              <a:rPr kumimoji="1" lang="ru-RU" sz="1400" dirty="0" smtClean="0">
                <a:solidFill>
                  <a:schemeClr val="accent5">
                    <a:lumMod val="50000"/>
                  </a:schemeClr>
                </a:solidFill>
              </a:rPr>
              <a:t>11 199 </a:t>
            </a:r>
            <a:r>
              <a:rPr lang="ru-RU" sz="1400" dirty="0" smtClean="0">
                <a:solidFill>
                  <a:srgbClr val="002060"/>
                </a:solidFill>
              </a:rPr>
              <a:t>тыс. руб.</a:t>
            </a:r>
            <a:endParaRPr kumimoji="1"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Rectangle 41"/>
          <p:cNvSpPr>
            <a:spLocks noChangeArrowheads="1"/>
          </p:cNvSpPr>
          <p:nvPr/>
        </p:nvSpPr>
        <p:spPr bwMode="auto">
          <a:xfrm>
            <a:off x="1701208" y="2958383"/>
            <a:ext cx="49320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kumimoji="1" lang="ru-RU" sz="1400" dirty="0" smtClean="0">
                <a:solidFill>
                  <a:schemeClr val="accent5">
                    <a:lumMod val="50000"/>
                  </a:schemeClr>
                </a:solidFill>
              </a:rPr>
              <a:t>Предоставление </a:t>
            </a:r>
            <a:r>
              <a:rPr kumimoji="1" lang="ru-RU" sz="1400" dirty="0">
                <a:solidFill>
                  <a:schemeClr val="accent5">
                    <a:lumMod val="50000"/>
                  </a:schemeClr>
                </a:solidFill>
              </a:rPr>
              <a:t>ежемесячных денежных выплат на содержание детей-сирот и детей, оставшихся без попечения родителей, переданных под опеку на воспитание в приемные и патронатные семьи, а также ежемесячное вознаграждение, причитающееся приемному родителю и патронатному воспитателю– </a:t>
            </a:r>
            <a:r>
              <a:rPr kumimoji="1" lang="en-US" sz="1400" dirty="0" smtClean="0">
                <a:solidFill>
                  <a:schemeClr val="accent5">
                    <a:lumMod val="50000"/>
                  </a:schemeClr>
                </a:solidFill>
              </a:rPr>
              <a:t>96 430 </a:t>
            </a:r>
            <a:r>
              <a:rPr lang="ru-RU" sz="1400" dirty="0" smtClean="0">
                <a:solidFill>
                  <a:srgbClr val="002060"/>
                </a:solidFill>
              </a:rPr>
              <a:t>тыс. руб.</a:t>
            </a:r>
            <a:r>
              <a:rPr kumimoji="1" lang="ru-RU" sz="1400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  <a:endParaRPr kumimoji="1"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kumimoji="1" lang="ru-RU" sz="1400" dirty="0">
                <a:solidFill>
                  <a:schemeClr val="accent5">
                    <a:lumMod val="50000"/>
                  </a:schemeClr>
                </a:solidFill>
              </a:rPr>
              <a:t>Организация подвоза детей-сирот и детей, оставшихся без попечения родителей, находящихся под опекой (попечительством), в приемных или патронатных семьях (в том числе кровных детей) к месту отдыха и обратно – </a:t>
            </a:r>
          </a:p>
          <a:p>
            <a:pPr>
              <a:defRPr/>
            </a:pPr>
            <a:r>
              <a:rPr kumimoji="1" lang="en-US" sz="1400" dirty="0" smtClean="0">
                <a:solidFill>
                  <a:schemeClr val="accent5">
                    <a:lumMod val="50000"/>
                  </a:schemeClr>
                </a:solidFill>
              </a:rPr>
              <a:t>104</a:t>
            </a:r>
            <a:r>
              <a:rPr kumimoji="1" lang="ru-RU" sz="1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kumimoji="1" lang="ru-RU" sz="1400" dirty="0">
                <a:solidFill>
                  <a:schemeClr val="accent5">
                    <a:lumMod val="50000"/>
                  </a:schemeClr>
                </a:solidFill>
              </a:rPr>
              <a:t>тыс.рублей;</a:t>
            </a:r>
          </a:p>
          <a:p>
            <a:pPr>
              <a:buFont typeface="Wingdings" pitchFamily="2" charset="2"/>
              <a:buChar char="Ø"/>
              <a:defRPr/>
            </a:pPr>
            <a:r>
              <a:rPr kumimoji="1" lang="ru-RU" sz="1400" dirty="0">
                <a:solidFill>
                  <a:schemeClr val="accent5">
                    <a:lumMod val="50000"/>
                  </a:schemeClr>
                </a:solidFill>
              </a:rPr>
              <a:t> Предоставление жилых помещений детям-сиротам и детям, оставшимся без попечения родителей, и лицам из их числа по договорам найма специализированных жилых помещений – </a:t>
            </a:r>
            <a:r>
              <a:rPr kumimoji="1" lang="en-US" sz="1400" dirty="0" smtClean="0">
                <a:solidFill>
                  <a:schemeClr val="accent5">
                    <a:lumMod val="50000"/>
                  </a:schemeClr>
                </a:solidFill>
              </a:rPr>
              <a:t>63 567</a:t>
            </a:r>
            <a:r>
              <a:rPr kumimoji="1" lang="ru-RU" sz="1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rgbClr val="002060"/>
                </a:solidFill>
              </a:rPr>
              <a:t>тыс. руб.</a:t>
            </a:r>
            <a:r>
              <a:rPr kumimoji="1" lang="ru-RU" sz="1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kumimoji="1"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Rectangle 47"/>
          <p:cNvSpPr>
            <a:spLocks noChangeArrowheads="1"/>
          </p:cNvSpPr>
          <p:nvPr/>
        </p:nvSpPr>
        <p:spPr bwMode="auto">
          <a:xfrm>
            <a:off x="1695132" y="6487633"/>
            <a:ext cx="493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Проведение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мероприятий для одаренных детей Каневского района – 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1 195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rgbClr val="002060"/>
                </a:solidFill>
              </a:rPr>
              <a:t>тыс. руб.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Rectangle 44"/>
          <p:cNvSpPr>
            <a:spLocks noChangeArrowheads="1"/>
          </p:cNvSpPr>
          <p:nvPr/>
        </p:nvSpPr>
        <p:spPr bwMode="auto">
          <a:xfrm>
            <a:off x="1706017" y="7193938"/>
            <a:ext cx="4932000" cy="1641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kumimoji="1" lang="ru-RU" sz="1400" dirty="0" smtClean="0">
                <a:solidFill>
                  <a:schemeClr val="accent5">
                    <a:lumMod val="50000"/>
                  </a:schemeClr>
                </a:solidFill>
              </a:rPr>
              <a:t>Организация </a:t>
            </a:r>
            <a:r>
              <a:rPr kumimoji="1" lang="ru-RU" sz="1400" dirty="0">
                <a:solidFill>
                  <a:schemeClr val="accent5">
                    <a:lumMod val="50000"/>
                  </a:schemeClr>
                </a:solidFill>
              </a:rPr>
              <a:t>и осуществление деятельности по опеке и попечительству в отношении несовершеннолетних, по организации оздоровления и отдыха детей и осуществлению контроля за использованием детьми-сиротами и детьми, оставшимися без попечения родителей, предоставленных им жилых помещений – </a:t>
            </a:r>
            <a:r>
              <a:rPr kumimoji="1" lang="en-US" sz="1400" dirty="0" smtClean="0">
                <a:solidFill>
                  <a:schemeClr val="accent5">
                    <a:lumMod val="50000"/>
                  </a:schemeClr>
                </a:solidFill>
              </a:rPr>
              <a:t>11 448 </a:t>
            </a:r>
            <a:r>
              <a:rPr lang="ru-RU" sz="1400" dirty="0" smtClean="0">
                <a:solidFill>
                  <a:srgbClr val="002060"/>
                </a:solidFill>
              </a:rPr>
              <a:t>тыс. руб.</a:t>
            </a:r>
            <a:endParaRPr kumimoji="1" lang="ru-RU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8089" y="464310"/>
            <a:ext cx="608840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 smtClean="0">
                <a:solidFill>
                  <a:srgbClr val="002060"/>
                </a:solidFill>
              </a:rPr>
              <a:t>Расходы: 2022 г. – 191 527 тыс. руб., 2023 г. – 191 485 тыс. руб., 2024 г. –</a:t>
            </a:r>
          </a:p>
          <a:p>
            <a:pPr algn="ctr"/>
            <a:r>
              <a:rPr lang="ru-RU" sz="1500" dirty="0" smtClean="0">
                <a:solidFill>
                  <a:srgbClr val="002060"/>
                </a:solidFill>
              </a:rPr>
              <a:t>196  730 тыс. руб., в том числе средства ФБ и КБ: 2022 г. – 176 668 тыс. руб., 2023 г. – 180 245 тыс. руб., 2024 г. – 185 577 тыс.руб.</a:t>
            </a:r>
            <a:endParaRPr lang="ru-RU" sz="1500" dirty="0">
              <a:solidFill>
                <a:srgbClr val="002060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63525" y="1420458"/>
          <a:ext cx="5784111" cy="238125"/>
        </p:xfrm>
        <a:graphic>
          <a:graphicData uri="http://schemas.openxmlformats.org/drawingml/2006/table">
            <a:tbl>
              <a:tblPr/>
              <a:tblGrid>
                <a:gridCol w="5784111"/>
              </a:tblGrid>
              <a:tr h="2381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НАПРАВЛЕНИЯ ФИНАНСИРОВАНИЯ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ПРОГРАММЫ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CC">
                        <a:alpha val="8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3" name="Rectangle 38"/>
          <p:cNvSpPr>
            <a:spLocks noChangeArrowheads="1"/>
          </p:cNvSpPr>
          <p:nvPr/>
        </p:nvSpPr>
        <p:spPr bwMode="auto">
          <a:xfrm>
            <a:off x="191387" y="1716650"/>
            <a:ext cx="1440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ru-RU" sz="1400" b="1" dirty="0" smtClean="0">
                <a:solidFill>
                  <a:srgbClr val="009999"/>
                </a:solidFill>
              </a:rPr>
              <a:t>Организация отдыха, оздоровления и занятости детей и подростков</a:t>
            </a:r>
          </a:p>
          <a:p>
            <a:pPr algn="ctr">
              <a:defRPr/>
            </a:pPr>
            <a:endParaRPr kumimoji="1" lang="ru-RU" sz="1400" b="1" dirty="0" smtClean="0">
              <a:solidFill>
                <a:srgbClr val="009999"/>
              </a:solidFill>
            </a:endParaRPr>
          </a:p>
        </p:txBody>
      </p:sp>
      <p:sp>
        <p:nvSpPr>
          <p:cNvPr id="14" name="Rectangle 41"/>
          <p:cNvSpPr>
            <a:spLocks noChangeArrowheads="1"/>
          </p:cNvSpPr>
          <p:nvPr/>
        </p:nvSpPr>
        <p:spPr bwMode="auto">
          <a:xfrm>
            <a:off x="231895" y="4163406"/>
            <a:ext cx="1440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ru-RU" sz="1400" b="1" dirty="0" smtClean="0">
                <a:solidFill>
                  <a:srgbClr val="009999"/>
                </a:solidFill>
              </a:rPr>
              <a:t>Дети-сироты</a:t>
            </a:r>
          </a:p>
        </p:txBody>
      </p:sp>
      <p:sp>
        <p:nvSpPr>
          <p:cNvPr id="15" name="Rectangle 47"/>
          <p:cNvSpPr>
            <a:spLocks noChangeArrowheads="1"/>
          </p:cNvSpPr>
          <p:nvPr/>
        </p:nvSpPr>
        <p:spPr bwMode="auto">
          <a:xfrm>
            <a:off x="156957" y="6278525"/>
            <a:ext cx="1440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009999"/>
                </a:solidFill>
              </a:rPr>
              <a:t>Одаренные дети Каневского района</a:t>
            </a:r>
          </a:p>
        </p:txBody>
      </p:sp>
      <p:sp>
        <p:nvSpPr>
          <p:cNvPr id="16" name="Rectangle 44"/>
          <p:cNvSpPr>
            <a:spLocks noChangeArrowheads="1"/>
          </p:cNvSpPr>
          <p:nvPr/>
        </p:nvSpPr>
        <p:spPr bwMode="auto">
          <a:xfrm>
            <a:off x="295434" y="7473928"/>
            <a:ext cx="1440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ru-RU" sz="1400" b="1" dirty="0" smtClean="0">
                <a:solidFill>
                  <a:srgbClr val="009999"/>
                </a:solidFill>
              </a:rPr>
              <a:t>Отдельные мероприятия по управлению реализацией программы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1627" y="160263"/>
            <a:ext cx="5805377" cy="384023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МУНИЦИПАЛЬНАЯ ПРОГРАММА «РАЗВИТИЕ КУЛЬТУРЫ»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3838353" y="1975631"/>
          <a:ext cx="2796363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562100" y="1375007"/>
            <a:ext cx="38807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СТРУКТУРА РАСХОДОВ НА 2021 ГОД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5690" y="496462"/>
            <a:ext cx="64921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solidFill>
                  <a:srgbClr val="002060"/>
                </a:solidFill>
              </a:rPr>
              <a:t>Расходы: 202</a:t>
            </a:r>
            <a:r>
              <a:rPr lang="en-US" sz="1500" dirty="0" smtClean="0">
                <a:solidFill>
                  <a:srgbClr val="002060"/>
                </a:solidFill>
              </a:rPr>
              <a:t>2 </a:t>
            </a:r>
            <a:r>
              <a:rPr lang="ru-RU" sz="1500" dirty="0" smtClean="0">
                <a:solidFill>
                  <a:srgbClr val="002060"/>
                </a:solidFill>
              </a:rPr>
              <a:t>г. – </a:t>
            </a:r>
            <a:r>
              <a:rPr lang="en-US" sz="1500" dirty="0" smtClean="0">
                <a:solidFill>
                  <a:srgbClr val="002060"/>
                </a:solidFill>
              </a:rPr>
              <a:t>180 446</a:t>
            </a:r>
            <a:r>
              <a:rPr lang="ru-RU" sz="1500" dirty="0" smtClean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тыс. руб., </a:t>
            </a:r>
            <a:r>
              <a:rPr lang="ru-RU" sz="1500" dirty="0" smtClean="0">
                <a:solidFill>
                  <a:srgbClr val="002060"/>
                </a:solidFill>
              </a:rPr>
              <a:t>202</a:t>
            </a:r>
            <a:r>
              <a:rPr lang="en-US" sz="1500" dirty="0" smtClean="0">
                <a:solidFill>
                  <a:srgbClr val="002060"/>
                </a:solidFill>
              </a:rPr>
              <a:t>3</a:t>
            </a:r>
            <a:r>
              <a:rPr lang="ru-RU" sz="1500" dirty="0" smtClean="0">
                <a:solidFill>
                  <a:srgbClr val="002060"/>
                </a:solidFill>
              </a:rPr>
              <a:t> г. – </a:t>
            </a:r>
            <a:r>
              <a:rPr lang="en-US" sz="1500" dirty="0" smtClean="0">
                <a:solidFill>
                  <a:srgbClr val="002060"/>
                </a:solidFill>
              </a:rPr>
              <a:t>154 091</a:t>
            </a:r>
            <a:r>
              <a:rPr lang="ru-RU" sz="1600" dirty="0" smtClean="0">
                <a:solidFill>
                  <a:srgbClr val="002060"/>
                </a:solidFill>
              </a:rPr>
              <a:t> тыс. руб</a:t>
            </a:r>
            <a:r>
              <a:rPr lang="ru-RU" sz="1500" dirty="0" smtClean="0">
                <a:solidFill>
                  <a:srgbClr val="002060"/>
                </a:solidFill>
              </a:rPr>
              <a:t>., 202</a:t>
            </a:r>
            <a:r>
              <a:rPr lang="en-US" sz="1500" dirty="0" smtClean="0">
                <a:solidFill>
                  <a:srgbClr val="002060"/>
                </a:solidFill>
              </a:rPr>
              <a:t>4</a:t>
            </a:r>
            <a:r>
              <a:rPr lang="ru-RU" sz="1500" dirty="0" smtClean="0">
                <a:solidFill>
                  <a:srgbClr val="002060"/>
                </a:solidFill>
              </a:rPr>
              <a:t> г. – </a:t>
            </a:r>
            <a:r>
              <a:rPr lang="en-US" sz="1500" dirty="0" smtClean="0">
                <a:solidFill>
                  <a:srgbClr val="002060"/>
                </a:solidFill>
              </a:rPr>
              <a:t>153 294</a:t>
            </a:r>
            <a:r>
              <a:rPr lang="ru-RU" sz="1600" dirty="0" smtClean="0">
                <a:solidFill>
                  <a:srgbClr val="002060"/>
                </a:solidFill>
              </a:rPr>
              <a:t> тыс. руб.,</a:t>
            </a:r>
            <a:r>
              <a:rPr lang="ru-RU" sz="1500" dirty="0" smtClean="0">
                <a:solidFill>
                  <a:srgbClr val="002060"/>
                </a:solidFill>
              </a:rPr>
              <a:t> в том числе средства ФБ и КБ: 202</a:t>
            </a:r>
            <a:r>
              <a:rPr lang="en-US" sz="1500" dirty="0" smtClean="0">
                <a:solidFill>
                  <a:srgbClr val="002060"/>
                </a:solidFill>
              </a:rPr>
              <a:t>2</a:t>
            </a:r>
            <a:r>
              <a:rPr lang="ru-RU" sz="1500" dirty="0" smtClean="0">
                <a:solidFill>
                  <a:srgbClr val="002060"/>
                </a:solidFill>
              </a:rPr>
              <a:t> г. – 6 392</a:t>
            </a:r>
            <a:r>
              <a:rPr lang="ru-RU" sz="1600" dirty="0" smtClean="0">
                <a:solidFill>
                  <a:srgbClr val="002060"/>
                </a:solidFill>
              </a:rPr>
              <a:t> тыс. руб., </a:t>
            </a:r>
            <a:r>
              <a:rPr lang="ru-RU" sz="1500" dirty="0" smtClean="0">
                <a:solidFill>
                  <a:srgbClr val="002060"/>
                </a:solidFill>
              </a:rPr>
              <a:t>202</a:t>
            </a:r>
            <a:r>
              <a:rPr lang="en-US" sz="1500" dirty="0" smtClean="0">
                <a:solidFill>
                  <a:srgbClr val="002060"/>
                </a:solidFill>
              </a:rPr>
              <a:t>3</a:t>
            </a:r>
            <a:r>
              <a:rPr lang="ru-RU" sz="1500" dirty="0" smtClean="0">
                <a:solidFill>
                  <a:srgbClr val="002060"/>
                </a:solidFill>
              </a:rPr>
              <a:t> г. – 874 </a:t>
            </a:r>
            <a:r>
              <a:rPr lang="ru-RU" sz="1600" dirty="0" smtClean="0">
                <a:solidFill>
                  <a:srgbClr val="002060"/>
                </a:solidFill>
              </a:rPr>
              <a:t>тыс. руб., </a:t>
            </a:r>
            <a:r>
              <a:rPr lang="ru-RU" sz="1500" dirty="0" smtClean="0">
                <a:solidFill>
                  <a:srgbClr val="002060"/>
                </a:solidFill>
              </a:rPr>
              <a:t>202</a:t>
            </a:r>
            <a:r>
              <a:rPr lang="en-US" sz="1500" dirty="0" smtClean="0">
                <a:solidFill>
                  <a:srgbClr val="002060"/>
                </a:solidFill>
              </a:rPr>
              <a:t>4</a:t>
            </a:r>
            <a:r>
              <a:rPr lang="ru-RU" sz="1500" dirty="0" smtClean="0">
                <a:solidFill>
                  <a:srgbClr val="002060"/>
                </a:solidFill>
              </a:rPr>
              <a:t>г. 909</a:t>
            </a:r>
            <a:r>
              <a:rPr lang="ru-RU" sz="1600" dirty="0" smtClean="0">
                <a:solidFill>
                  <a:srgbClr val="002060"/>
                </a:solidFill>
              </a:rPr>
              <a:t> тыс. руб</a:t>
            </a:r>
            <a:r>
              <a:rPr lang="ru-RU" sz="1500" dirty="0" smtClean="0">
                <a:solidFill>
                  <a:srgbClr val="002060"/>
                </a:solidFill>
              </a:rPr>
              <a:t>.</a:t>
            </a:r>
            <a:endParaRPr lang="ru-RU" sz="1500" dirty="0">
              <a:solidFill>
                <a:srgbClr val="00206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0875" y="4838370"/>
          <a:ext cx="6315739" cy="3646414"/>
        </p:xfrm>
        <a:graphic>
          <a:graphicData uri="http://schemas.openxmlformats.org/drawingml/2006/table">
            <a:tbl>
              <a:tblPr>
                <a:tableStyleId>{2A488322-F2BA-4B5B-9748-0D474271808F}</a:tableStyleId>
              </a:tblPr>
              <a:tblGrid>
                <a:gridCol w="5167424"/>
                <a:gridCol w="1148315"/>
              </a:tblGrid>
              <a:tr h="75287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</a:rPr>
                        <a:t>Предоставление мер социальной поддержки в виде компенсации расходов на оплату жилых помещений, отопления и освещения работникам муниципальных учреждений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</a:rPr>
                        <a:t>1 162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52609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</a:rPr>
                        <a:t>Комплектование книжных фондов библиотек муниципального образования Каневской район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</a:rPr>
                        <a:t>350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52609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solidFill>
                            <a:srgbClr val="002060"/>
                          </a:solidFill>
                        </a:rPr>
                        <a:t>Ежемесячные стипендии для одаренных учащихся образовательных учреждений культуры и искусства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</a:rPr>
                        <a:t>63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78914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</a:rPr>
                        <a:t>Организация, проведение и обеспечение участия в смотрах, выставках, конкурсах, концертах, фестивалях, форумах, конференциях, праздниках, семинарах, практикумах культуры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</a:rPr>
                        <a:t>400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52609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</a:rPr>
                        <a:t>Укрепление материально-технической базы, техническое оснащение муниципальных учреждений культуры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</a:rPr>
                        <a:t>6 859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52609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</a:rPr>
                        <a:t>Обеспечение выполнения функций учреждений, обеспечивающих деятельность отрасли "Культура"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</a:rPr>
                        <a:t>13 950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11" name="Блок-схема: объединение 10"/>
          <p:cNvSpPr/>
          <p:nvPr/>
        </p:nvSpPr>
        <p:spPr>
          <a:xfrm rot="1678964">
            <a:off x="4292810" y="4206797"/>
            <a:ext cx="769807" cy="495486"/>
          </a:xfrm>
          <a:prstGeom prst="flowChartMerge">
            <a:avLst/>
          </a:prstGeom>
          <a:solidFill>
            <a:srgbClr val="33CCCC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586257" y="4391245"/>
            <a:ext cx="9911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тыс. руб. 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9" name="Блок-схема: объединение 8"/>
          <p:cNvSpPr/>
          <p:nvPr/>
        </p:nvSpPr>
        <p:spPr>
          <a:xfrm rot="5400000">
            <a:off x="3456381" y="2626093"/>
            <a:ext cx="769807" cy="495486"/>
          </a:xfrm>
          <a:prstGeom prst="flowChartMerge">
            <a:avLst/>
          </a:prstGeom>
          <a:solidFill>
            <a:srgbClr val="009999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61654" y="1796902"/>
          <a:ext cx="3200253" cy="2560320"/>
        </p:xfrm>
        <a:graphic>
          <a:graphicData uri="http://schemas.openxmlformats.org/drawingml/2006/table">
            <a:tbl>
              <a:tblPr>
                <a:tableStyleId>{2A488322-F2BA-4B5B-9748-0D474271808F}</a:tableStyleId>
              </a:tblPr>
              <a:tblGrid>
                <a:gridCol w="3200253"/>
              </a:tblGrid>
              <a:tr h="21690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</a:rPr>
                        <a:t>157 540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тыс.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</a:rPr>
                        <a:t>руб</a:t>
                      </a:r>
                      <a:endParaRPr lang="ru-RU" sz="14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l" fontAlgn="b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</a:rPr>
                        <a:t>Субсидии 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</a:rPr>
                        <a:t>на выполнение муниципальных заданий </a:t>
                      </a:r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</a:rPr>
                        <a:t>10-ти муниципальных учреждений культуры : </a:t>
                      </a:r>
                    </a:p>
                    <a:p>
                      <a:pPr algn="l" fontAlgn="b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</a:rPr>
                        <a:t>- 6 Детских 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</a:rPr>
                        <a:t>школ </a:t>
                      </a:r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</a:rPr>
                        <a:t>искусств</a:t>
                      </a:r>
                    </a:p>
                    <a:p>
                      <a:pPr marL="342900" indent="-342900" algn="l" fontAlgn="b">
                        <a:buNone/>
                      </a:pPr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</a:rPr>
                        <a:t>- МАУ 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</a:rPr>
                        <a:t>«Каневской районный </a:t>
                      </a:r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</a:rPr>
                        <a:t>Дворец культуры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</a:rPr>
                        <a:t>» </a:t>
                      </a:r>
                      <a:endParaRPr lang="ru-RU" sz="1400" u="none" strike="noStrike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342900" indent="-342900" algn="l" fontAlgn="b">
                        <a:buNone/>
                      </a:pPr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</a:rPr>
                        <a:t>- МБУК 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</a:rPr>
                        <a:t>«</a:t>
                      </a:r>
                      <a:r>
                        <a:rPr lang="ru-RU" sz="1400" u="none" strike="noStrike" dirty="0" err="1">
                          <a:solidFill>
                            <a:srgbClr val="002060"/>
                          </a:solidFill>
                        </a:rPr>
                        <a:t>Межпоселенческая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</a:rPr>
                        <a:t> центральная библиотека</a:t>
                      </a:r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</a:rPr>
                        <a:t>»</a:t>
                      </a:r>
                    </a:p>
                    <a:p>
                      <a:pPr marL="342900" indent="-342900" algn="l" fontAlgn="b">
                        <a:buNone/>
                      </a:pPr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</a:rPr>
                        <a:t>- МБУК 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</a:rPr>
                        <a:t>историко-краеведческий </a:t>
                      </a:r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</a:rPr>
                        <a:t>музей</a:t>
                      </a:r>
                    </a:p>
                    <a:p>
                      <a:pPr marL="342900" indent="-342900" algn="l" fontAlgn="b">
                        <a:buFontTx/>
                        <a:buNone/>
                      </a:pPr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</a:rPr>
                        <a:t>- МАУ </a:t>
                      </a:r>
                      <a:r>
                        <a:rPr lang="ru-RU" sz="1400" u="none" strike="noStrike" dirty="0" err="1">
                          <a:solidFill>
                            <a:srgbClr val="002060"/>
                          </a:solidFill>
                        </a:rPr>
                        <a:t>Киновидеоцентр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</a:rPr>
                        <a:t> «Космос</a:t>
                      </a:r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</a:rPr>
                        <a:t>»</a:t>
                      </a:r>
                    </a:p>
                    <a:p>
                      <a:pPr marL="342900" indent="-342900" algn="l" fontAlgn="b">
                        <a:buFontTx/>
                        <a:buChar char="-"/>
                      </a:pP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Скругленный прямоугольник 34"/>
          <p:cNvSpPr/>
          <p:nvPr/>
        </p:nvSpPr>
        <p:spPr>
          <a:xfrm>
            <a:off x="180000" y="1470327"/>
            <a:ext cx="6480000" cy="648000"/>
          </a:xfrm>
          <a:prstGeom prst="roundRect">
            <a:avLst/>
          </a:prstGeom>
          <a:solidFill>
            <a:srgbClr val="CCECFF">
              <a:alpha val="62000"/>
            </a:srgbClr>
          </a:solidFill>
          <a:ln>
            <a:noFill/>
          </a:ln>
          <a:scene3d>
            <a:camera prst="orthographicFront"/>
            <a:lightRig rig="balanced" dir="t"/>
          </a:scene3d>
          <a:sp3d contourW="12700">
            <a:bevelT/>
            <a:bevelB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Субсидии на выполнение муниципальных заданий 2 –м муниципальным учреждениям дополнительного образования детей спортивной направленности и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2-м 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учреждениям  спортивно-массовой направленности –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101 587 </a:t>
            </a:r>
            <a:r>
              <a:rPr lang="ru-RU" sz="1400" dirty="0" smtClean="0">
                <a:solidFill>
                  <a:srgbClr val="002060"/>
                </a:solidFill>
              </a:rPr>
              <a:t>тыс. руб.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79494" y="3206475"/>
            <a:ext cx="6480000" cy="612000"/>
          </a:xfrm>
          <a:prstGeom prst="roundRect">
            <a:avLst/>
          </a:prstGeom>
          <a:solidFill>
            <a:srgbClr val="CCECFF">
              <a:alpha val="62000"/>
            </a:srgbClr>
          </a:solidFill>
          <a:ln>
            <a:noFill/>
          </a:ln>
          <a:scene3d>
            <a:camera prst="orthographicFront"/>
            <a:lightRig rig="balanced" dir="t"/>
          </a:scene3d>
          <a:sp3d contourW="12700">
            <a:bevelT/>
            <a:bevelB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Организация и проведение спортивных мероприятий и соревнований, обеспечение возможности для граждан  систематически заниматься физической культурой и спортом –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2 300 тыс. руб. 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80000" y="2706495"/>
            <a:ext cx="6480000" cy="432000"/>
          </a:xfrm>
          <a:prstGeom prst="roundRect">
            <a:avLst/>
          </a:prstGeom>
          <a:solidFill>
            <a:srgbClr val="CCECFF">
              <a:alpha val="62000"/>
            </a:srgbClr>
          </a:solidFill>
          <a:ln>
            <a:noFill/>
          </a:ln>
          <a:scene3d>
            <a:camera prst="orthographicFront"/>
            <a:lightRig rig="balanced" dir="t"/>
          </a:scene3d>
          <a:sp3d contourW="12700">
            <a:bevelT/>
            <a:bevelB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Совершенствование спортивной инфраструктуры и укрепление материально-технической базы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500 тыс. руб.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80000" y="2197397"/>
            <a:ext cx="6480000" cy="432000"/>
          </a:xfrm>
          <a:prstGeom prst="roundRect">
            <a:avLst/>
          </a:prstGeom>
          <a:solidFill>
            <a:srgbClr val="CCECFF">
              <a:alpha val="62000"/>
            </a:srgbClr>
          </a:solidFill>
          <a:ln>
            <a:noFill/>
          </a:ln>
          <a:scene3d>
            <a:camera prst="orthographicFront"/>
            <a:lightRig rig="balanced" dir="t"/>
          </a:scene3d>
          <a:sp3d contourW="12700">
            <a:bevelT/>
            <a:bevelB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Обеспечение условий для участия учащихся в районных, краевых и всероссийских соревнованиях по культивируемым видам спорта– 1 700 тыс. руб.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80000" y="4401879"/>
            <a:ext cx="6480000" cy="499730"/>
          </a:xfrm>
          <a:prstGeom prst="roundRect">
            <a:avLst/>
          </a:prstGeom>
          <a:solidFill>
            <a:srgbClr val="CCECFF">
              <a:alpha val="62000"/>
            </a:srgbClr>
          </a:solidFill>
          <a:ln>
            <a:noFill/>
          </a:ln>
          <a:scene3d>
            <a:camera prst="orthographicFront"/>
            <a:lightRig rig="balanced" dir="t"/>
          </a:scene3d>
          <a:sp3d contourW="12700">
            <a:bevelT/>
            <a:bevelB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Обеспечение деятельности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отдела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по физической культуры и спорту –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1 786 тыс. руб.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1" name="Стрелка влево 40"/>
          <p:cNvSpPr/>
          <p:nvPr/>
        </p:nvSpPr>
        <p:spPr>
          <a:xfrm rot="10800000">
            <a:off x="388340" y="6103086"/>
            <a:ext cx="1015157" cy="2424226"/>
          </a:xfrm>
          <a:prstGeom prst="leftArrow">
            <a:avLst>
              <a:gd name="adj1" fmla="val 68138"/>
              <a:gd name="adj2" fmla="val 70281"/>
            </a:avLst>
          </a:prstGeom>
          <a:solidFill>
            <a:srgbClr val="99CCFF">
              <a:alpha val="44000"/>
            </a:srgb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Задачи и мероприятия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программы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2" name="Прямоугольник с двумя скругленными противолежащими углами 41"/>
          <p:cNvSpPr/>
          <p:nvPr/>
        </p:nvSpPr>
        <p:spPr>
          <a:xfrm rot="5400000">
            <a:off x="3911325" y="4017655"/>
            <a:ext cx="681721" cy="4680000"/>
          </a:xfrm>
          <a:prstGeom prst="round2DiagRect">
            <a:avLst/>
          </a:prstGeom>
          <a:solidFill>
            <a:srgbClr val="99CCFF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>
              <a:defRPr/>
            </a:pPr>
            <a:r>
              <a:rPr kumimoji="1" lang="ru-RU" sz="1400" dirty="0">
                <a:solidFill>
                  <a:srgbClr val="002060"/>
                </a:solidFill>
              </a:rPr>
              <a:t>Выполнение муниципального задания МБУ центр комплексного социального обслуживания молодежи «Победа» -  </a:t>
            </a:r>
            <a:r>
              <a:rPr kumimoji="1" lang="ru-RU" sz="1400" dirty="0" smtClean="0">
                <a:solidFill>
                  <a:srgbClr val="002060"/>
                </a:solidFill>
              </a:rPr>
              <a:t>8 173 </a:t>
            </a:r>
            <a:r>
              <a:rPr lang="ru-RU" sz="1400" dirty="0" smtClean="0">
                <a:solidFill>
                  <a:srgbClr val="002060"/>
                </a:solidFill>
              </a:rPr>
              <a:t>тыс. руб.</a:t>
            </a:r>
            <a:endParaRPr kumimoji="1" lang="ru-RU" sz="1400" dirty="0">
              <a:solidFill>
                <a:srgbClr val="002060"/>
              </a:solidFill>
            </a:endParaRPr>
          </a:p>
        </p:txBody>
      </p:sp>
      <p:sp>
        <p:nvSpPr>
          <p:cNvPr id="43" name="Прямоугольник с двумя скругленными противолежащими углами 42"/>
          <p:cNvSpPr/>
          <p:nvPr/>
        </p:nvSpPr>
        <p:spPr>
          <a:xfrm rot="5400000">
            <a:off x="3937390" y="4830523"/>
            <a:ext cx="629594" cy="4680000"/>
          </a:xfrm>
          <a:prstGeom prst="round2DiagRect">
            <a:avLst/>
          </a:prstGeom>
          <a:solidFill>
            <a:srgbClr val="99CCFF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>
              <a:defRPr/>
            </a:pPr>
            <a:r>
              <a:rPr kumimoji="1" lang="ru-RU" sz="1400" dirty="0">
                <a:solidFill>
                  <a:srgbClr val="002060"/>
                </a:solidFill>
              </a:rPr>
              <a:t>Профилактика асоциальных явлений в подростковой и молодежной среде, организация социально-полезного досуга -  </a:t>
            </a:r>
            <a:r>
              <a:rPr kumimoji="1" lang="ru-RU" sz="1400" dirty="0" smtClean="0">
                <a:solidFill>
                  <a:srgbClr val="002060"/>
                </a:solidFill>
              </a:rPr>
              <a:t>1 405 </a:t>
            </a:r>
            <a:r>
              <a:rPr lang="ru-RU" sz="1400" dirty="0" smtClean="0">
                <a:solidFill>
                  <a:srgbClr val="002060"/>
                </a:solidFill>
              </a:rPr>
              <a:t>тыс. руб.</a:t>
            </a:r>
            <a:endParaRPr kumimoji="1" lang="ru-RU" sz="1400" dirty="0">
              <a:solidFill>
                <a:srgbClr val="002060"/>
              </a:solidFill>
            </a:endParaRPr>
          </a:p>
        </p:txBody>
      </p:sp>
      <p:sp>
        <p:nvSpPr>
          <p:cNvPr id="44" name="Прямоугольник с двумя скругленными противолежащими углами 43"/>
          <p:cNvSpPr/>
          <p:nvPr/>
        </p:nvSpPr>
        <p:spPr>
          <a:xfrm rot="5400000">
            <a:off x="4059534" y="5494932"/>
            <a:ext cx="449099" cy="4680000"/>
          </a:xfrm>
          <a:prstGeom prst="round2DiagRect">
            <a:avLst/>
          </a:prstGeom>
          <a:solidFill>
            <a:srgbClr val="99CCFF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>
              <a:defRPr/>
            </a:pPr>
            <a:r>
              <a:rPr kumimoji="1" lang="ru-RU" sz="1400" dirty="0">
                <a:solidFill>
                  <a:srgbClr val="002060"/>
                </a:solidFill>
              </a:rPr>
              <a:t>Обеспечение  деятельности Отдела по делам молодежи"-  </a:t>
            </a:r>
            <a:r>
              <a:rPr kumimoji="1" lang="ru-RU" sz="1400" dirty="0" smtClean="0">
                <a:solidFill>
                  <a:srgbClr val="002060"/>
                </a:solidFill>
              </a:rPr>
              <a:t>1 683 </a:t>
            </a:r>
            <a:r>
              <a:rPr lang="ru-RU" sz="1400" dirty="0" smtClean="0">
                <a:solidFill>
                  <a:srgbClr val="002060"/>
                </a:solidFill>
              </a:rPr>
              <a:t>тыс. руб.</a:t>
            </a:r>
            <a:endParaRPr kumimoji="1" lang="ru-RU" sz="1400" dirty="0">
              <a:solidFill>
                <a:srgbClr val="002060"/>
              </a:solidFill>
            </a:endParaRPr>
          </a:p>
        </p:txBody>
      </p:sp>
      <p:sp>
        <p:nvSpPr>
          <p:cNvPr id="45" name="Прямоугольник с двумя скругленными противолежащими углами 44"/>
          <p:cNvSpPr/>
          <p:nvPr/>
        </p:nvSpPr>
        <p:spPr>
          <a:xfrm rot="5400000">
            <a:off x="4036186" y="6028136"/>
            <a:ext cx="432000" cy="4680000"/>
          </a:xfrm>
          <a:prstGeom prst="round2DiagRect">
            <a:avLst/>
          </a:prstGeom>
          <a:solidFill>
            <a:srgbClr val="99CCFF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>
              <a:defRPr/>
            </a:pPr>
            <a:r>
              <a:rPr kumimoji="1" lang="ru-RU" sz="1400" dirty="0">
                <a:solidFill>
                  <a:srgbClr val="002060"/>
                </a:solidFill>
              </a:rPr>
              <a:t>Предоставление социальных выплат молодым семьям на приобретение (строительство) жилья -  </a:t>
            </a:r>
            <a:r>
              <a:rPr kumimoji="1" lang="ru-RU" sz="1400" dirty="0" smtClean="0">
                <a:solidFill>
                  <a:srgbClr val="002060"/>
                </a:solidFill>
              </a:rPr>
              <a:t>2 785 </a:t>
            </a:r>
            <a:r>
              <a:rPr lang="ru-RU" sz="1400" dirty="0" smtClean="0">
                <a:solidFill>
                  <a:srgbClr val="002060"/>
                </a:solidFill>
              </a:rPr>
              <a:t>тыс. руб.</a:t>
            </a:r>
            <a:endParaRPr kumimoji="1" lang="ru-RU" sz="1400" dirty="0">
              <a:solidFill>
                <a:srgbClr val="002060"/>
              </a:solidFill>
            </a:endParaRPr>
          </a:p>
        </p:txBody>
      </p:sp>
      <p:sp>
        <p:nvSpPr>
          <p:cNvPr id="36" name="Заголовок 1"/>
          <p:cNvSpPr>
            <a:spLocks noGrp="1"/>
          </p:cNvSpPr>
          <p:nvPr>
            <p:ph type="title"/>
          </p:nvPr>
        </p:nvSpPr>
        <p:spPr>
          <a:xfrm>
            <a:off x="174171" y="160263"/>
            <a:ext cx="6477000" cy="384023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МУНИЦИПАЛЬНАЯ ПРОГРАММА «РАЗВИТИЕ ФИЗИЧЕСКОЙ КУЛЬТУРЫ И СПОРТА»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33916" y="443299"/>
            <a:ext cx="63582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Расходы: 2022 г. – 108 840 тыс. руб., 2023 г. – 101 407 тыс. руб., 2024 г. – 100 819 тыс. руб., в том числе средства КБ : 2022 г. – 899 тыс. руб., 2023 г. – 899 тыс. руб., 2023 г. – 899 тыс. руб.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80000" y="3922657"/>
            <a:ext cx="6480000" cy="381000"/>
          </a:xfrm>
          <a:prstGeom prst="roundRect">
            <a:avLst/>
          </a:prstGeom>
          <a:solidFill>
            <a:srgbClr val="CCECFF">
              <a:alpha val="62000"/>
            </a:srgbClr>
          </a:solidFill>
          <a:ln>
            <a:noFill/>
          </a:ln>
          <a:scene3d>
            <a:camera prst="orthographicFront"/>
            <a:lightRig rig="balanced" dir="t"/>
          </a:scene3d>
          <a:sp3d contourW="12700">
            <a:bevelT/>
            <a:bevelB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Оплат труда инструкторов по спорту– 967 тыс. руб., 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1" name="Заголовок 1"/>
          <p:cNvSpPr txBox="1">
            <a:spLocks/>
          </p:cNvSpPr>
          <p:nvPr/>
        </p:nvSpPr>
        <p:spPr>
          <a:xfrm>
            <a:off x="217715" y="5154021"/>
            <a:ext cx="6466114" cy="3840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j-ea"/>
                <a:cs typeface="Arial" pitchFamily="34" charset="0"/>
              </a:rPr>
              <a:t>МУНИЦИПАЛЬНАЯ ПРОГРАММА «МОЛОДЕЖЬ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j-ea"/>
                <a:cs typeface="Arial" pitchFamily="34" charset="0"/>
              </a:rPr>
              <a:t> КАНЕВСКОГО РАЙОНА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j-ea"/>
                <a:cs typeface="Arial" pitchFamily="34" charset="0"/>
              </a:rPr>
              <a:t>»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66316" y="5542624"/>
            <a:ext cx="59762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Расходы: 2022 г. – 14 046  </a:t>
            </a:r>
            <a:r>
              <a:rPr lang="ru-RU" sz="1400" dirty="0" smtClean="0">
                <a:solidFill>
                  <a:srgbClr val="002060"/>
                </a:solidFill>
              </a:rPr>
              <a:t>тыс. руб.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, 2023 г. – 11 623</a:t>
            </a:r>
            <a:r>
              <a:rPr lang="ru-RU" sz="1400" dirty="0" smtClean="0">
                <a:solidFill>
                  <a:srgbClr val="002060"/>
                </a:solidFill>
              </a:rPr>
              <a:t>тыс. руб.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, 2024 г. – 11 314 </a:t>
            </a:r>
            <a:r>
              <a:rPr lang="ru-RU" sz="1400" dirty="0" smtClean="0">
                <a:solidFill>
                  <a:srgbClr val="002060"/>
                </a:solidFill>
              </a:rPr>
              <a:t>тыс. руб.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241510" y="1173900"/>
            <a:ext cx="6477000" cy="3840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>МЕРОПРИЯТИЯ МП«РАЗВИТИЕ ФИЗИЧЕСКОЙ КУЛЬТУРЫ И СПОРТА»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163287" y="152400"/>
            <a:ext cx="656408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МУНИЦИПАЛЬНАЯ ПРОГРАММА «ЭКОНОМИЧЕСКОЕ РАЗВИТИЕ И ИННОВАЦИОННАЯ ЭКОНОМИКА НА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2019-2024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ГОДЫ»</a:t>
            </a:r>
            <a:endParaRPr kumimoji="1" lang="ru-RU" sz="14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250371" y="4062144"/>
            <a:ext cx="6477000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МУНИЦИПАЛЬНАЯ ПРОГРАММА «РАЗВИТИЕ СЕЛЬСКОГО ХОЗЯЙСТВА"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6" name="Пятиугольник 35"/>
          <p:cNvSpPr/>
          <p:nvPr/>
        </p:nvSpPr>
        <p:spPr>
          <a:xfrm>
            <a:off x="163286" y="1518683"/>
            <a:ext cx="696685" cy="2286000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82550"/>
            <a:bevelB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Мероприятия программы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7" name="Прямоугольник с двумя вырезанными соседними углами 36"/>
          <p:cNvSpPr/>
          <p:nvPr/>
        </p:nvSpPr>
        <p:spPr>
          <a:xfrm rot="5400000">
            <a:off x="1676653" y="776684"/>
            <a:ext cx="1066800" cy="2503714"/>
          </a:xfrm>
          <a:prstGeom prst="snip2Same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82550"/>
            <a:bevelB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kumimoji="1" lang="ru-RU" sz="1200" dirty="0">
                <a:solidFill>
                  <a:srgbClr val="002060"/>
                </a:solidFill>
              </a:rPr>
              <a:t>поддержка субъектов</a:t>
            </a:r>
          </a:p>
          <a:p>
            <a:pPr algn="ctr">
              <a:defRPr/>
            </a:pPr>
            <a:r>
              <a:rPr kumimoji="1" lang="ru-RU" sz="1200" dirty="0">
                <a:solidFill>
                  <a:srgbClr val="002060"/>
                </a:solidFill>
              </a:rPr>
              <a:t> малого и среднего предпринимательства</a:t>
            </a:r>
          </a:p>
          <a:p>
            <a:pPr algn="ctr">
              <a:defRPr/>
            </a:pPr>
            <a:r>
              <a:rPr kumimoji="1" lang="ru-RU" sz="1200" b="1" dirty="0">
                <a:solidFill>
                  <a:srgbClr val="002060"/>
                </a:solidFill>
              </a:rPr>
              <a:t>  </a:t>
            </a:r>
            <a:r>
              <a:rPr kumimoji="1" lang="ru-RU" sz="1200" b="1" dirty="0" smtClean="0">
                <a:solidFill>
                  <a:srgbClr val="002060"/>
                </a:solidFill>
              </a:rPr>
              <a:t>349 </a:t>
            </a:r>
            <a:r>
              <a:rPr lang="ru-RU" sz="1200" dirty="0" smtClean="0">
                <a:solidFill>
                  <a:srgbClr val="002060"/>
                </a:solidFill>
              </a:rPr>
              <a:t>тыс. руб.</a:t>
            </a:r>
            <a:r>
              <a:rPr kumimoji="1" lang="ru-RU" sz="1200" dirty="0" smtClean="0">
                <a:solidFill>
                  <a:srgbClr val="002060"/>
                </a:solidFill>
              </a:rPr>
              <a:t> </a:t>
            </a:r>
            <a:endParaRPr kumimoji="1" lang="ru-RU" sz="1200" dirty="0">
              <a:solidFill>
                <a:srgbClr val="002060"/>
              </a:solidFill>
            </a:endParaRPr>
          </a:p>
        </p:txBody>
      </p:sp>
      <p:sp>
        <p:nvSpPr>
          <p:cNvPr id="38" name="Прямоугольник с двумя вырезанными соседними углами 37"/>
          <p:cNvSpPr/>
          <p:nvPr/>
        </p:nvSpPr>
        <p:spPr>
          <a:xfrm rot="5400000">
            <a:off x="1550959" y="2055250"/>
            <a:ext cx="1295403" cy="2460172"/>
          </a:xfrm>
          <a:prstGeom prst="snip2Same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82550"/>
            <a:bevelB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kumimoji="1" lang="ru-RU" sz="1200" dirty="0">
                <a:solidFill>
                  <a:srgbClr val="002060"/>
                </a:solidFill>
              </a:rPr>
              <a:t>Формирование и продвижение экономически и инвестиционно привлекательного образа муниципального образования Каневской район –</a:t>
            </a:r>
          </a:p>
          <a:p>
            <a:pPr algn="ctr">
              <a:defRPr/>
            </a:pPr>
            <a:r>
              <a:rPr kumimoji="1" lang="ru-RU" sz="1200" b="1" dirty="0">
                <a:solidFill>
                  <a:srgbClr val="002060"/>
                </a:solidFill>
              </a:rPr>
              <a:t> </a:t>
            </a:r>
            <a:r>
              <a:rPr kumimoji="1" lang="ru-RU" sz="1200" b="1" dirty="0" smtClean="0">
                <a:solidFill>
                  <a:srgbClr val="002060"/>
                </a:solidFill>
              </a:rPr>
              <a:t>1 585 </a:t>
            </a:r>
            <a:r>
              <a:rPr lang="ru-RU" sz="1200" dirty="0" smtClean="0">
                <a:solidFill>
                  <a:srgbClr val="002060"/>
                </a:solidFill>
              </a:rPr>
              <a:t>тыс. руб.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39" name="Прямоугольник с двумя вырезанными соседними углами 38"/>
          <p:cNvSpPr/>
          <p:nvPr/>
        </p:nvSpPr>
        <p:spPr>
          <a:xfrm rot="16200000">
            <a:off x="4337325" y="1779688"/>
            <a:ext cx="1293880" cy="2993572"/>
          </a:xfrm>
          <a:prstGeom prst="snip2Same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82550"/>
            <a:bevelB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kumimoji="1" lang="ru-RU" sz="1200" dirty="0">
                <a:solidFill>
                  <a:srgbClr val="002060"/>
                </a:solidFill>
                <a:latin typeface="Calibri" pitchFamily="34" charset="0"/>
              </a:rPr>
              <a:t>Оказание информационных, консультационных услуг субъектам малого и среднего предпринимательства, организация и проведение конкурса «Лучшие предприниматели Каневского района»</a:t>
            </a:r>
          </a:p>
        </p:txBody>
      </p:sp>
      <p:sp>
        <p:nvSpPr>
          <p:cNvPr id="40" name="Прямоугольник с двумя вырезанными соседними углами 39"/>
          <p:cNvSpPr/>
          <p:nvPr/>
        </p:nvSpPr>
        <p:spPr>
          <a:xfrm rot="16200000">
            <a:off x="4582886" y="439732"/>
            <a:ext cx="1066800" cy="3178629"/>
          </a:xfrm>
          <a:prstGeom prst="snip2SameRect">
            <a:avLst>
              <a:gd name="adj1" fmla="val 16116"/>
              <a:gd name="adj2" fmla="val 1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82550"/>
            <a:bevelB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kumimoji="1" lang="ru-RU" sz="1200" dirty="0">
                <a:solidFill>
                  <a:srgbClr val="002060"/>
                </a:solidFill>
                <a:latin typeface="Calibri" pitchFamily="34" charset="0"/>
              </a:rPr>
              <a:t>Оказание информационных,  консультационных услуг субъектам малого и среднего предпринимательства,  организация и проведение конкурса «Лучшие предприниматели Каневского района»</a:t>
            </a:r>
          </a:p>
        </p:txBody>
      </p:sp>
      <p:sp>
        <p:nvSpPr>
          <p:cNvPr id="52" name="Пятиугольник 51"/>
          <p:cNvSpPr/>
          <p:nvPr/>
        </p:nvSpPr>
        <p:spPr>
          <a:xfrm>
            <a:off x="185312" y="5263116"/>
            <a:ext cx="435428" cy="3516085"/>
          </a:xfrm>
          <a:prstGeom prst="homePlate">
            <a:avLst>
              <a:gd name="adj" fmla="val 56383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8255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Мероприятия программы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3" name="Прямоугольник с двумя вырезанными соседними углами 52"/>
          <p:cNvSpPr/>
          <p:nvPr/>
        </p:nvSpPr>
        <p:spPr>
          <a:xfrm rot="5400000">
            <a:off x="1213251" y="4767563"/>
            <a:ext cx="1175658" cy="2188029"/>
          </a:xfrm>
          <a:prstGeom prst="snip2Same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8255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>
              <a:defRPr/>
            </a:pPr>
            <a:r>
              <a:rPr kumimoji="1" lang="ru-RU" sz="1200" dirty="0">
                <a:solidFill>
                  <a:srgbClr val="002060"/>
                </a:solidFill>
              </a:rPr>
              <a:t>Развитие малых форм хозяйствования в АПК </a:t>
            </a:r>
            <a:r>
              <a:rPr kumimoji="1" lang="ru-RU" sz="1200" b="1" dirty="0" smtClean="0">
                <a:solidFill>
                  <a:srgbClr val="002060"/>
                </a:solidFill>
              </a:rPr>
              <a:t>–</a:t>
            </a:r>
          </a:p>
          <a:p>
            <a:pPr>
              <a:defRPr/>
            </a:pPr>
            <a:r>
              <a:rPr kumimoji="1" lang="ru-RU" sz="1200" b="1" dirty="0" smtClean="0">
                <a:solidFill>
                  <a:srgbClr val="002060"/>
                </a:solidFill>
              </a:rPr>
              <a:t> 10 514 </a:t>
            </a:r>
            <a:r>
              <a:rPr lang="ru-RU" sz="1200" dirty="0" smtClean="0">
                <a:solidFill>
                  <a:srgbClr val="002060"/>
                </a:solidFill>
              </a:rPr>
              <a:t>тыс. руб.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54" name="Прямоугольник с двумя вырезанными соседними углами 53"/>
          <p:cNvSpPr/>
          <p:nvPr/>
        </p:nvSpPr>
        <p:spPr>
          <a:xfrm rot="5400000">
            <a:off x="1457421" y="7275708"/>
            <a:ext cx="751111" cy="2188029"/>
          </a:xfrm>
          <a:prstGeom prst="snip2Same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8255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>
              <a:defRPr/>
            </a:pPr>
            <a:r>
              <a:rPr kumimoji="1"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kumimoji="1" lang="ru-RU" sz="1200" dirty="0" smtClean="0">
                <a:solidFill>
                  <a:schemeClr val="accent5">
                    <a:lumMod val="50000"/>
                  </a:schemeClr>
                </a:solidFill>
              </a:rPr>
              <a:t>Отдельные мероприятия муниципальной программы- </a:t>
            </a:r>
            <a:endParaRPr kumimoji="1"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r>
              <a:rPr kumimoji="1"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kumimoji="1"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375</a:t>
            </a:r>
            <a:r>
              <a:rPr kumimoji="1" lang="ru-RU" sz="1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 smtClean="0">
                <a:solidFill>
                  <a:srgbClr val="002060"/>
                </a:solidFill>
              </a:rPr>
              <a:t>тыс. руб.</a:t>
            </a:r>
            <a:endParaRPr kumimoji="1"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5" name="Прямоугольник с двумя вырезанными соседними углами 54"/>
          <p:cNvSpPr/>
          <p:nvPr/>
        </p:nvSpPr>
        <p:spPr>
          <a:xfrm rot="5400000">
            <a:off x="1131863" y="6133216"/>
            <a:ext cx="1328054" cy="2177143"/>
          </a:xfrm>
          <a:prstGeom prst="snip2Same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8255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>
              <a:defRPr/>
            </a:pPr>
            <a:r>
              <a:rPr kumimoji="1" lang="ru-RU" sz="1200" dirty="0">
                <a:solidFill>
                  <a:schemeClr val="accent5">
                    <a:lumMod val="50000"/>
                  </a:schemeClr>
                </a:solidFill>
              </a:rPr>
              <a:t> Обеспечение эпизоотического, ветеринарно-санитарного благополучия на территории района </a:t>
            </a:r>
            <a:r>
              <a:rPr kumimoji="1"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–</a:t>
            </a:r>
          </a:p>
          <a:p>
            <a:pPr>
              <a:defRPr/>
            </a:pPr>
            <a:r>
              <a:rPr kumimoji="1"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 146 </a:t>
            </a:r>
            <a:r>
              <a:rPr lang="ru-RU" sz="1200" dirty="0" smtClean="0">
                <a:solidFill>
                  <a:srgbClr val="002060"/>
                </a:solidFill>
              </a:rPr>
              <a:t>тыс. руб.</a:t>
            </a:r>
            <a:endParaRPr kumimoji="1"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Прямоугольник с двумя вырезанными соседними углами 55"/>
          <p:cNvSpPr/>
          <p:nvPr/>
        </p:nvSpPr>
        <p:spPr>
          <a:xfrm rot="16200000">
            <a:off x="4437702" y="6562189"/>
            <a:ext cx="751114" cy="3657600"/>
          </a:xfrm>
          <a:prstGeom prst="snip2SameRect">
            <a:avLst>
              <a:gd name="adj1" fmla="val 16116"/>
              <a:gd name="adj2" fmla="val 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8255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anchor="ctr"/>
          <a:lstStyle/>
          <a:p>
            <a:pPr indent="450850">
              <a:defRPr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организация и проведение совещаний, выставок, ярмарок, смотров-конкурсов и других мероприятий в АПК</a:t>
            </a:r>
          </a:p>
        </p:txBody>
      </p:sp>
      <p:sp>
        <p:nvSpPr>
          <p:cNvPr id="57" name="Прямоугольник с двумя вырезанными соседними углами 56"/>
          <p:cNvSpPr/>
          <p:nvPr/>
        </p:nvSpPr>
        <p:spPr>
          <a:xfrm rot="16200000">
            <a:off x="4136572" y="5414503"/>
            <a:ext cx="1328057" cy="3679372"/>
          </a:xfrm>
          <a:prstGeom prst="snip2SameRect">
            <a:avLst>
              <a:gd name="adj1" fmla="val 16116"/>
              <a:gd name="adj2" fmla="val 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8255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Исследование крупного рогатого скота в личных подсобных хозяйствах на лейкоз, осуществление государственных полномочий КК в области обращения с животными, в том числе организации мероприятий при осуществлении деятельности по обращению с животными без владельцев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8" name="Прямоугольник с двумя вырезанными соседними углами 57"/>
          <p:cNvSpPr/>
          <p:nvPr/>
        </p:nvSpPr>
        <p:spPr>
          <a:xfrm rot="16200000">
            <a:off x="4239228" y="4069866"/>
            <a:ext cx="1197429" cy="3668483"/>
          </a:xfrm>
          <a:prstGeom prst="snip2SameRect">
            <a:avLst>
              <a:gd name="adj1" fmla="val 16116"/>
              <a:gd name="adj2" fmla="val 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8255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предоставление субсидий гражданам, ведущим личное подсобное хозяйство, крестьянским (фермерским) хозяйствам, индивидуальным предпринимателям, ведущим деятельность в области сельскохозяйственного производства и др.государственных. полномочий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59489" y="716709"/>
            <a:ext cx="65283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Расходы: 2022 г. – 1 979 тыс. руб., 2023 г. –1 991 тыс. руб., 2024 г. – 2 004 тыс. руб.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28600" y="4419115"/>
            <a:ext cx="64878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Расходы: 2022 г. – 11 035 тыс. руб., 2023 г. – 11 076 тыс. руб., 2024 г. – 15 283 тыс. руб., в том числе средства КБ: 2022 г. – 10 635тыс. руб., 2023 г. – 10 676 тыс. руб., 2024 г. – 14 883 тыс. руб.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8" name="Пятиугольник 17"/>
          <p:cNvSpPr/>
          <p:nvPr/>
        </p:nvSpPr>
        <p:spPr>
          <a:xfrm rot="5400000">
            <a:off x="4809966" y="72908"/>
            <a:ext cx="438973" cy="2286000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82550"/>
            <a:bevelB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Направления расходов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58" name="Rectangle 3"/>
          <p:cNvSpPr>
            <a:spLocks noChangeArrowheads="1"/>
          </p:cNvSpPr>
          <p:nvPr/>
        </p:nvSpPr>
        <p:spPr bwMode="auto">
          <a:xfrm>
            <a:off x="206829" y="152400"/>
            <a:ext cx="6477000" cy="307777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ru-RU" sz="1400" b="1" dirty="0" smtClean="0">
                <a:solidFill>
                  <a:srgbClr val="002060"/>
                </a:solidFill>
                <a:cs typeface="Arial" pitchFamily="34" charset="0"/>
              </a:rPr>
              <a:t>МУНИЦИПАЛЬНАЯ ПРОГРАММА "ОБЕСПЕЧЕНИЕ БЕЗОПАСНОСТИ НАСЕЛЕНИЯ "</a:t>
            </a:r>
            <a:endParaRPr kumimoji="1" lang="ru-RU" sz="12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8675" name="Овал 14"/>
          <p:cNvSpPr>
            <a:spLocks noChangeArrowheads="1"/>
          </p:cNvSpPr>
          <p:nvPr/>
        </p:nvSpPr>
        <p:spPr bwMode="auto">
          <a:xfrm>
            <a:off x="2362200" y="2133600"/>
            <a:ext cx="914400" cy="9144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200" u="sng">
              <a:solidFill>
                <a:srgbClr val="0066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16449" y="792000"/>
            <a:ext cx="25581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Мероприятия программы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44000" y="1080000"/>
            <a:ext cx="2664000" cy="720000"/>
          </a:xfrm>
          <a:prstGeom prst="rect">
            <a:avLst/>
          </a:prstGeom>
          <a:solidFill>
            <a:srgbClr val="99FFCC">
              <a:alpha val="60000"/>
            </a:srgbClr>
          </a:solidFill>
          <a:ln>
            <a:noFill/>
            <a:beve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Профилактика терроризма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975497" y="1080000"/>
            <a:ext cx="684000" cy="720000"/>
          </a:xfrm>
          <a:prstGeom prst="rect">
            <a:avLst/>
          </a:prstGeom>
          <a:solidFill>
            <a:srgbClr val="99FFCC">
              <a:alpha val="60000"/>
            </a:srgbClr>
          </a:solidFill>
          <a:ln>
            <a:noFill/>
            <a:beve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54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44000" y="1836000"/>
            <a:ext cx="2664000" cy="1080000"/>
          </a:xfrm>
          <a:prstGeom prst="rect">
            <a:avLst/>
          </a:prstGeom>
          <a:solidFill>
            <a:srgbClr val="99FFCC">
              <a:alpha val="60000"/>
            </a:srgbClr>
          </a:solidFill>
          <a:ln>
            <a:noFill/>
            <a:beve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Укрепление правопорядка, профилактика правонарушений, усиление борьбы с преступностью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44000" y="2952000"/>
            <a:ext cx="2664000" cy="1116000"/>
          </a:xfrm>
          <a:prstGeom prst="rect">
            <a:avLst/>
          </a:prstGeom>
          <a:solidFill>
            <a:srgbClr val="99FFCC">
              <a:alpha val="60000"/>
            </a:srgbClr>
          </a:solidFill>
          <a:ln>
            <a:noFill/>
            <a:beve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Мероприятия по гражданской обороне, предупреждению и ликвидации чрезвычайных ситуаций, стихийных бедствий и их последствий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44000" y="5220000"/>
            <a:ext cx="2664000" cy="1404000"/>
          </a:xfrm>
          <a:prstGeom prst="rect">
            <a:avLst/>
          </a:prstGeom>
          <a:solidFill>
            <a:srgbClr val="99FFCC">
              <a:alpha val="60000"/>
            </a:srgbClr>
          </a:solidFill>
          <a:ln>
            <a:noFill/>
            <a:beve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Каневской район – территория экологической безопасности населения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831299" y="1080000"/>
            <a:ext cx="3132000" cy="720000"/>
          </a:xfrm>
          <a:prstGeom prst="rect">
            <a:avLst/>
          </a:prstGeom>
          <a:solidFill>
            <a:srgbClr val="99FFCC">
              <a:alpha val="60000"/>
            </a:srgbClr>
          </a:solidFill>
          <a:ln>
            <a:noFill/>
            <a:beve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информационно-пропагандистское сопровождение антитеррористической деятельности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844000" y="1836000"/>
            <a:ext cx="3132000" cy="1080000"/>
          </a:xfrm>
          <a:prstGeom prst="rect">
            <a:avLst/>
          </a:prstGeom>
          <a:solidFill>
            <a:srgbClr val="99FFCC">
              <a:alpha val="60000"/>
            </a:srgbClr>
          </a:solidFill>
          <a:ln>
            <a:noFill/>
            <a:beve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мероприятия по профилактике преступлений и правонарушений, привлечение организаций, объединений и граждан в охране общественного порядка   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844000" y="2952000"/>
            <a:ext cx="3132000" cy="1116000"/>
          </a:xfrm>
          <a:prstGeom prst="rect">
            <a:avLst/>
          </a:prstGeom>
          <a:solidFill>
            <a:srgbClr val="99FFCC">
              <a:alpha val="60000"/>
            </a:srgbClr>
          </a:solidFill>
          <a:ln>
            <a:noFill/>
            <a:beve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о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рганизация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деятельности муниципального казенного учреждения "Спасатель"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2844000" y="5220000"/>
            <a:ext cx="3132000" cy="1404000"/>
          </a:xfrm>
          <a:prstGeom prst="rect">
            <a:avLst/>
          </a:prstGeom>
          <a:solidFill>
            <a:srgbClr val="99FFCC">
              <a:alpha val="60000"/>
            </a:srgbClr>
          </a:solidFill>
          <a:ln>
            <a:noFill/>
            <a:beve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Иные МБТ на осуществление полномочий муниципального образования Каневской район по решению вопросов местного значения  в части создания и содержания мест (площадок) накопления ТКО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976000" y="1836000"/>
            <a:ext cx="684000" cy="1080000"/>
          </a:xfrm>
          <a:prstGeom prst="rect">
            <a:avLst/>
          </a:prstGeom>
          <a:solidFill>
            <a:srgbClr val="99FFCC">
              <a:alpha val="60000"/>
            </a:srgbClr>
          </a:solidFill>
          <a:ln>
            <a:noFill/>
            <a:beve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107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976000" y="2952000"/>
            <a:ext cx="684000" cy="1116000"/>
          </a:xfrm>
          <a:prstGeom prst="rect">
            <a:avLst/>
          </a:prstGeom>
          <a:solidFill>
            <a:srgbClr val="99FFCC">
              <a:alpha val="60000"/>
            </a:srgbClr>
          </a:solidFill>
          <a:ln>
            <a:noFill/>
            <a:beve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18 095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5976000" y="4104000"/>
            <a:ext cx="684000" cy="1080000"/>
          </a:xfrm>
          <a:prstGeom prst="rect">
            <a:avLst/>
          </a:prstGeom>
          <a:solidFill>
            <a:srgbClr val="99FFCC">
              <a:alpha val="60000"/>
            </a:srgbClr>
          </a:solidFill>
          <a:ln>
            <a:noFill/>
            <a:beve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46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5" name="Rectangle 820"/>
          <p:cNvSpPr>
            <a:spLocks noChangeArrowheads="1"/>
          </p:cNvSpPr>
          <p:nvPr/>
        </p:nvSpPr>
        <p:spPr bwMode="auto">
          <a:xfrm>
            <a:off x="5867654" y="792000"/>
            <a:ext cx="838200" cy="2096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тыс.руб</a:t>
            </a:r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30629" y="7336972"/>
            <a:ext cx="6531428" cy="14774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beve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Мероприятия программы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endParaRPr lang="ru-RU" sz="1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обеспечение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участия  представителей Каневского районного казачьего общества в мероприятиях, проводимых по планам общества, Ейского казачьего отдела Кубанского казачьего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войска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проведение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военно-патриотических и оздоровительных мероприятий с участием классов и групп казачьей направленности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59488" y="549877"/>
            <a:ext cx="65347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Расходы: 2022 г. 19 112тыс. Руб., 2023 г. – 20 619 тыс. руб., 2024 г. – 17 250 тыс. руб.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144000" y="4104000"/>
            <a:ext cx="2664000" cy="1080000"/>
          </a:xfrm>
          <a:prstGeom prst="rect">
            <a:avLst/>
          </a:prstGeom>
          <a:solidFill>
            <a:srgbClr val="99FFCC">
              <a:alpha val="60000"/>
            </a:srgbClr>
          </a:solidFill>
          <a:ln>
            <a:noFill/>
            <a:beve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Обеспечение безопасности гидротехнических сооружений, находящихся в собственности МО Каневской район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2844000" y="4104000"/>
            <a:ext cx="3132000" cy="1080000"/>
          </a:xfrm>
          <a:prstGeom prst="rect">
            <a:avLst/>
          </a:prstGeom>
          <a:solidFill>
            <a:srgbClr val="99FFCC">
              <a:alpha val="60000"/>
            </a:srgbClr>
          </a:solidFill>
          <a:ln>
            <a:noFill/>
            <a:beve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заключение договоров обязательного страхования гражданской ответственности владельца опасного объекта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5996763" y="5199321"/>
            <a:ext cx="684000" cy="1404000"/>
          </a:xfrm>
          <a:prstGeom prst="rect">
            <a:avLst/>
          </a:prstGeom>
          <a:solidFill>
            <a:srgbClr val="99FFCC">
              <a:alpha val="60000"/>
            </a:srgbClr>
          </a:solidFill>
          <a:ln>
            <a:noFill/>
            <a:beve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810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4" name="Rectangle 3"/>
          <p:cNvSpPr>
            <a:spLocks noChangeArrowheads="1"/>
          </p:cNvSpPr>
          <p:nvPr/>
        </p:nvSpPr>
        <p:spPr bwMode="auto">
          <a:xfrm>
            <a:off x="142527" y="6661804"/>
            <a:ext cx="64878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ru-RU" sz="14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МУНИЦИПАЛЬНАЯ ПРОГРАММА «КАЗАЧЕСТВО КАНЕВСКОГО РАЙОНА"</a:t>
            </a:r>
            <a:endParaRPr kumimoji="1" lang="ru-RU" sz="12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249610" y="6965362"/>
            <a:ext cx="64661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Расходы: 2022 г. – 168 </a:t>
            </a:r>
            <a:r>
              <a:rPr lang="ru-RU" sz="1400" dirty="0" smtClean="0">
                <a:solidFill>
                  <a:srgbClr val="002060"/>
                </a:solidFill>
              </a:rPr>
              <a:t>тыс. руб.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, 2023 г. – 160 </a:t>
            </a:r>
            <a:r>
              <a:rPr lang="ru-RU" sz="1400" dirty="0" smtClean="0">
                <a:solidFill>
                  <a:srgbClr val="002060"/>
                </a:solidFill>
              </a:rPr>
              <a:t>тыс. руб.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, 2024 г. – 168 </a:t>
            </a:r>
            <a:r>
              <a:rPr lang="ru-RU" sz="1400" dirty="0" smtClean="0">
                <a:solidFill>
                  <a:srgbClr val="002060"/>
                </a:solidFill>
              </a:rPr>
              <a:t>тыс. руб.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849526" y="792000"/>
            <a:ext cx="27783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Направления расходов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TextBox 8"/>
          <p:cNvSpPr txBox="1">
            <a:spLocks noChangeArrowheads="1"/>
          </p:cNvSpPr>
          <p:nvPr/>
        </p:nvSpPr>
        <p:spPr bwMode="auto">
          <a:xfrm>
            <a:off x="209865" y="4295553"/>
            <a:ext cx="6520544" cy="41892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h="50800"/>
          </a:sp3d>
        </p:spPr>
        <p:txBody>
          <a:bodyPr wrap="square">
            <a:spAutoFit/>
          </a:bodyPr>
          <a:lstStyle/>
          <a:p>
            <a:pPr indent="-342900" algn="just" fontAlgn="b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Мероприятия муниципальной программы:</a:t>
            </a:r>
          </a:p>
          <a:p>
            <a:pPr indent="-342900" algn="just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Организация и проведение районных мероприятий по празднованию государственных праздников, памятных дат и исторических событий России, Кубани и района, юбилейных дат предприятий, организаций, прославленных земляков и граждан, внесших значительных вклад в развитие </a:t>
            </a:r>
            <a:r>
              <a:rPr lang="ru-RU" sz="1400" dirty="0" err="1" smtClean="0">
                <a:solidFill>
                  <a:srgbClr val="002060"/>
                </a:solidFill>
                <a:cs typeface="Arial" pitchFamily="34" charset="0"/>
              </a:rPr>
              <a:t>Каневского</a:t>
            </a:r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 района, приобретение предметов государственной символики Российской Федерации, Краснодарского края и </a:t>
            </a:r>
            <a:r>
              <a:rPr lang="ru-RU" sz="1400" dirty="0" err="1" smtClean="0">
                <a:solidFill>
                  <a:srgbClr val="002060"/>
                </a:solidFill>
                <a:cs typeface="Arial" pitchFamily="34" charset="0"/>
              </a:rPr>
              <a:t>Каневского</a:t>
            </a:r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 района</a:t>
            </a:r>
          </a:p>
          <a:p>
            <a:pPr indent="-342900" algn="just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Проведение районных отраслевых конкурсов на присвоение Почетного звания «Человек года» и «Лучший специалист Каневского района», районного конкурса на звание «Лучший орган территориального общественного самоуправления Каневского района»</a:t>
            </a:r>
          </a:p>
          <a:p>
            <a:pPr indent="-342900" algn="just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Пенсионное обеспечение за выслугу лиц, замещавших муниципальные должности и должности муниципальной службы Краснодарского края и финансовая поддержка отдельных категорий работников </a:t>
            </a:r>
            <a:r>
              <a:rPr lang="ru-RU" sz="1400" dirty="0" err="1" smtClean="0">
                <a:solidFill>
                  <a:srgbClr val="002060"/>
                </a:solidFill>
                <a:cs typeface="Arial" pitchFamily="34" charset="0"/>
              </a:rPr>
              <a:t>Каневского</a:t>
            </a:r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 района, предоставление льгот и компенсаций, установленных положением о звании «Почетный гражданин </a:t>
            </a:r>
            <a:r>
              <a:rPr lang="ru-RU" sz="1400" dirty="0" err="1" smtClean="0">
                <a:solidFill>
                  <a:srgbClr val="002060"/>
                </a:solidFill>
                <a:cs typeface="Arial" pitchFamily="34" charset="0"/>
              </a:rPr>
              <a:t>Каневского</a:t>
            </a:r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 района» </a:t>
            </a:r>
          </a:p>
          <a:p>
            <a:pPr indent="-342900" algn="just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Другие мероприятия, направленные на совершенствование механизмов управления развитием  </a:t>
            </a:r>
            <a:r>
              <a:rPr lang="ru-RU" sz="1400" dirty="0" err="1" smtClean="0">
                <a:solidFill>
                  <a:srgbClr val="002060"/>
                </a:solidFill>
                <a:cs typeface="Arial" pitchFamily="34" charset="0"/>
              </a:rPr>
              <a:t>Каневского</a:t>
            </a:r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 района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21512" y="2897116"/>
            <a:ext cx="6477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ru-RU" sz="1400" b="1" dirty="0" smtClean="0">
                <a:solidFill>
                  <a:srgbClr val="002060"/>
                </a:solidFill>
                <a:cs typeface="Arial" pitchFamily="34" charset="0"/>
              </a:rPr>
              <a:t>МУНИЦИПАЛЬНАЯ ПРОГРАММА</a:t>
            </a:r>
          </a:p>
          <a:p>
            <a:pPr algn="ctr">
              <a:defRPr/>
            </a:pPr>
            <a:r>
              <a:rPr kumimoji="1" lang="ru-RU" sz="1400" b="1" dirty="0" smtClean="0">
                <a:solidFill>
                  <a:srgbClr val="002060"/>
                </a:solidFill>
                <a:cs typeface="Arial" pitchFamily="34" charset="0"/>
              </a:rPr>
              <a:t> «МУНИЦИПАЛЬНАЯ ПОЛИТИКА И РАЗВИТИЕ ГРАЖДАНСКОГО ОБЩЕСТВА»</a:t>
            </a:r>
            <a:endParaRPr kumimoji="1" lang="ru-RU" sz="14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6446" y="3370543"/>
            <a:ext cx="63263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Расходы: 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2022 г. – 11 518 тыс. руб., 2023 г. – 11 468 тыс. руб., 2024г. – 11 468 тыс. руб.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227841" y="146325"/>
            <a:ext cx="6477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ru-RU" sz="14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МУНИЦИПАЛЬНАЯ ПРОГРАММА</a:t>
            </a:r>
          </a:p>
          <a:p>
            <a:pPr algn="ctr">
              <a:defRPr/>
            </a:pPr>
            <a:r>
              <a:rPr kumimoji="1" lang="ru-RU" sz="14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«ГАРМОНИЗАЦИЯ МЕЖНАЦИОНАЛЬНЫХ ОТНОШЕНИЙ И ПРОФИЛАКТИКА ЭТНИЧЕСКОГО ЭКСТРЕМИЗМА»</a:t>
            </a:r>
            <a:endParaRPr kumimoji="1" lang="ru-RU" sz="14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5685" y="848350"/>
            <a:ext cx="61739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Расходы: 2022 г. – 50тыс. руб., 2023 г. – 50 тыс. руб., 2023 г. – 50 тыс. руб.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2645527" y="3956426"/>
            <a:ext cx="1458976" cy="228600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FFFFFF"/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8"/>
          <p:cNvSpPr txBox="1">
            <a:spLocks noChangeArrowheads="1"/>
          </p:cNvSpPr>
          <p:nvPr/>
        </p:nvSpPr>
        <p:spPr bwMode="auto">
          <a:xfrm>
            <a:off x="218221" y="1579695"/>
            <a:ext cx="6466114" cy="116955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h="50800"/>
          </a:sp3d>
        </p:spPr>
        <p:txBody>
          <a:bodyPr wrap="square">
            <a:spAutoFit/>
          </a:bodyPr>
          <a:lstStyle/>
          <a:p>
            <a:pPr indent="-342900" algn="just" fontAlgn="b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Проведение мероприятий ко Дню государственного флага, Дню народного единства, Дню Конституции, Дню символов Краснодарского края и др., направленных на обеспечение гармонизации межнациональных отношений, поддержание стабильной общественно-политической обстановки и профилактика этнического экстремизма </a:t>
            </a:r>
          </a:p>
        </p:txBody>
      </p:sp>
      <p:sp>
        <p:nvSpPr>
          <p:cNvPr id="28" name="Стрелка вниз 27"/>
          <p:cNvSpPr/>
          <p:nvPr/>
        </p:nvSpPr>
        <p:spPr>
          <a:xfrm>
            <a:off x="2785522" y="1231707"/>
            <a:ext cx="1458976" cy="228600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FFFFFF"/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8"/>
          <p:cNvSpPr>
            <a:spLocks noChangeArrowheads="1"/>
          </p:cNvSpPr>
          <p:nvPr/>
        </p:nvSpPr>
        <p:spPr bwMode="auto">
          <a:xfrm>
            <a:off x="223284" y="3094074"/>
            <a:ext cx="6341055" cy="46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в рамках программы осуществляется использование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средств  дорожного фонда </a:t>
            </a:r>
            <a:r>
              <a:rPr kumimoji="1" lang="ru-RU" sz="1400" dirty="0" smtClean="0">
                <a:solidFill>
                  <a:schemeClr val="accent5">
                    <a:lumMod val="50000"/>
                  </a:schemeClr>
                </a:solidFill>
              </a:rPr>
              <a:t>муниципального </a:t>
            </a:r>
            <a:r>
              <a:rPr kumimoji="1" lang="ru-RU" sz="1400" dirty="0">
                <a:solidFill>
                  <a:schemeClr val="accent5">
                    <a:lumMod val="50000"/>
                  </a:schemeClr>
                </a:solidFill>
              </a:rPr>
              <a:t>образования Каневской </a:t>
            </a:r>
            <a:r>
              <a:rPr kumimoji="1" lang="ru-RU" sz="1400" dirty="0" smtClean="0">
                <a:solidFill>
                  <a:schemeClr val="accent5">
                    <a:lumMod val="50000"/>
                  </a:schemeClr>
                </a:solidFill>
              </a:rPr>
              <a:t>район</a:t>
            </a:r>
            <a:endParaRPr kumimoji="1" lang="ru-RU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510" name="Rectangle 9"/>
          <p:cNvSpPr>
            <a:spLocks noChangeArrowheads="1"/>
          </p:cNvSpPr>
          <p:nvPr/>
        </p:nvSpPr>
        <p:spPr bwMode="auto">
          <a:xfrm>
            <a:off x="265814" y="8070112"/>
            <a:ext cx="6347637" cy="913385"/>
          </a:xfrm>
          <a:prstGeom prst="round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anchor="ctr"/>
          <a:lstStyle/>
          <a:p>
            <a:pPr>
              <a:buFont typeface="Wingdings" pitchFamily="2" charset="2"/>
              <a:buChar char="Ø"/>
              <a:defRPr/>
            </a:pPr>
            <a:r>
              <a:rPr lang="ru-RU" sz="1300" dirty="0">
                <a:solidFill>
                  <a:schemeClr val="accent5">
                    <a:lumMod val="50000"/>
                  </a:schemeClr>
                </a:solidFill>
              </a:rPr>
              <a:t> ремонт подъездных дорог к населенным пунктам  муниципального образования Каневской район;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300" dirty="0">
                <a:solidFill>
                  <a:schemeClr val="accent5">
                    <a:lumMod val="50000"/>
                  </a:schemeClr>
                </a:solidFill>
              </a:rPr>
              <a:t>поддержание состояния автомобильных дорог в соответствии с нормативными требованиями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59488" y="4532659"/>
            <a:ext cx="6570921" cy="2995192"/>
          </a:xfrm>
          <a:prstGeom prst="round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anchor="ctr"/>
          <a:lstStyle/>
          <a:p>
            <a:pPr>
              <a:buSzPct val="75000"/>
              <a:buFont typeface="Wingdings" pitchFamily="2" charset="2"/>
              <a:buChar char="Ø"/>
              <a:defRPr/>
            </a:pPr>
            <a:r>
              <a:rPr lang="ru-RU" sz="1300" dirty="0">
                <a:solidFill>
                  <a:schemeClr val="accent5">
                    <a:lumMod val="50000"/>
                  </a:schemeClr>
                </a:solidFill>
              </a:rPr>
              <a:t> субсидии и иные межбюджетные трансферты из бюджетов бюджетной системы Российской Федерации на финансовое обеспечение дорожной деятельности в отношении автомобильных дорог местного значения муниципального образования Каневской район ;</a:t>
            </a:r>
          </a:p>
          <a:p>
            <a:pPr>
              <a:buSzPct val="75000"/>
              <a:buFont typeface="Wingdings" pitchFamily="2" charset="2"/>
              <a:buChar char="Ø"/>
              <a:defRPr/>
            </a:pPr>
            <a:r>
              <a:rPr lang="ru-RU" sz="1300" dirty="0">
                <a:solidFill>
                  <a:schemeClr val="accent5">
                    <a:lumMod val="50000"/>
                  </a:schemeClr>
                </a:solidFill>
              </a:rPr>
              <a:t> акцизы на автомобильный бензин, прямогонный бензин, дизельное топливо, моторные масла для дизельных и (или) карбюраторных (инжекторных) двигателей, производимые на территории Российской Федерации, подлежащих зачислению в местный бюджет;</a:t>
            </a:r>
          </a:p>
          <a:p>
            <a:pPr>
              <a:buSzPct val="75000"/>
              <a:buFont typeface="Wingdings" pitchFamily="2" charset="2"/>
              <a:buChar char="Ø"/>
              <a:defRPr/>
            </a:pPr>
            <a:r>
              <a:rPr lang="ru-RU" sz="1300" dirty="0">
                <a:solidFill>
                  <a:schemeClr val="accent5">
                    <a:lumMod val="50000"/>
                  </a:schemeClr>
                </a:solidFill>
              </a:rPr>
              <a:t>денежные средства, </a:t>
            </a:r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</a:rPr>
              <a:t>внесенные </a:t>
            </a:r>
            <a:r>
              <a:rPr lang="ru-RU" sz="1300" dirty="0">
                <a:solidFill>
                  <a:schemeClr val="accent5">
                    <a:lumMod val="50000"/>
                  </a:schemeClr>
                </a:solidFill>
              </a:rPr>
              <a:t>участником конкурса (аукциона), проводимого в целях заключения муниципального контракта, финансируемого за счет средств Фонда в качестве обеспечения заявки на участие в таком конкурсе (аукционе) в случае уклонения участника конкурса (аукциона) от заключения данного контракта </a:t>
            </a:r>
          </a:p>
          <a:p>
            <a:pPr>
              <a:buSzPct val="75000"/>
              <a:buFont typeface="Wingdings" pitchFamily="2" charset="2"/>
              <a:buChar char="Ø"/>
              <a:defRPr/>
            </a:pPr>
            <a:r>
              <a:rPr lang="ru-RU" sz="1300" dirty="0">
                <a:solidFill>
                  <a:schemeClr val="accent5">
                    <a:lumMod val="50000"/>
                  </a:schemeClr>
                </a:solidFill>
              </a:rPr>
              <a:t>добровольные пожертвования от физических и (или) юридических лиц на финансовое обеспечение дорожной деятельности в отношении автомобильных дорог местного значения муниципального образования Каневской район  .</a:t>
            </a:r>
          </a:p>
        </p:txBody>
      </p:sp>
      <p:sp>
        <p:nvSpPr>
          <p:cNvPr id="24" name="Стрелка вниз 23"/>
          <p:cNvSpPr/>
          <p:nvPr/>
        </p:nvSpPr>
        <p:spPr bwMode="auto">
          <a:xfrm>
            <a:off x="855978" y="4099229"/>
            <a:ext cx="5148000" cy="360000"/>
          </a:xfrm>
          <a:prstGeom prst="downArrow">
            <a:avLst>
              <a:gd name="adj1" fmla="val 71301"/>
              <a:gd name="adj2" fmla="val 50965"/>
            </a:avLst>
          </a:prstGeom>
          <a:solidFill>
            <a:srgbClr val="CCECFF"/>
          </a:solidFill>
          <a:ln w="9525">
            <a:solidFill>
              <a:schemeClr val="accent1"/>
            </a:solidFill>
            <a:miter lim="800000"/>
            <a:headEnd/>
            <a:tailEnd/>
          </a:ln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accent5">
                    <a:lumMod val="25000"/>
                  </a:schemeClr>
                </a:solidFill>
              </a:rPr>
              <a:t>Источники формирования дорожного фонда</a:t>
            </a:r>
          </a:p>
        </p:txBody>
      </p:sp>
      <p:sp>
        <p:nvSpPr>
          <p:cNvPr id="27" name="Стрелка вниз 26"/>
          <p:cNvSpPr/>
          <p:nvPr/>
        </p:nvSpPr>
        <p:spPr bwMode="auto">
          <a:xfrm>
            <a:off x="829341" y="7623545"/>
            <a:ext cx="5148000" cy="360000"/>
          </a:xfrm>
          <a:prstGeom prst="downArrow">
            <a:avLst>
              <a:gd name="adj1" fmla="val 68966"/>
              <a:gd name="adj2" fmla="val 50544"/>
            </a:avLst>
          </a:prstGeom>
          <a:solidFill>
            <a:srgbClr val="CCECFF"/>
          </a:solidFill>
          <a:ln w="9525">
            <a:solidFill>
              <a:schemeClr val="accent1"/>
            </a:solidFill>
            <a:miter lim="800000"/>
            <a:headEnd/>
            <a:tailEnd/>
          </a:ln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accent5">
                    <a:lumMod val="25000"/>
                  </a:schemeClr>
                </a:solidFill>
              </a:rPr>
              <a:t>Расходы дорожного фонда</a:t>
            </a:r>
          </a:p>
        </p:txBody>
      </p:sp>
      <p:sp>
        <p:nvSpPr>
          <p:cNvPr id="15" name="Блок-схема: процесс 14"/>
          <p:cNvSpPr/>
          <p:nvPr/>
        </p:nvSpPr>
        <p:spPr>
          <a:xfrm rot="5400000">
            <a:off x="3267105" y="1141611"/>
            <a:ext cx="381001" cy="5334000"/>
          </a:xfrm>
          <a:prstGeom prst="flowChartProcess">
            <a:avLst/>
          </a:prstGeom>
          <a:solidFill>
            <a:srgbClr val="CCECFF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 w="8255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anchor="ctr">
            <a:no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МУНИЦИПАЛЬНЫЙ ДОРОЖНЫЙ ФОНД</a:t>
            </a: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185057" y="2169043"/>
            <a:ext cx="6477000" cy="692497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ru-RU" sz="13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МУНИЦИПАЛЬНАЯ ПРОГРАММА</a:t>
            </a:r>
          </a:p>
          <a:p>
            <a:pPr algn="ctr">
              <a:defRPr/>
            </a:pPr>
            <a:r>
              <a:rPr kumimoji="1" lang="ru-RU" sz="13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«КАПИТАЛЬНЫЙ РЕМОНТ И РЕМОНТ АВТОМОБИЛЬНЫХ ДОРОГ МЕСТНОГО ЗНАЧЕНИЯ КАНЕВСКОГО РАЙОНА»</a:t>
            </a:r>
            <a:endParaRPr kumimoji="1" lang="ru-RU" sz="13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17459" y="2815624"/>
            <a:ext cx="64116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Расходы: 2022 г. – 2 </a:t>
            </a:r>
            <a:r>
              <a:rPr lang="ru-RU" sz="1400" dirty="0" smtClean="0">
                <a:solidFill>
                  <a:srgbClr val="002060"/>
                </a:solidFill>
              </a:rPr>
              <a:t>422 тыс</a:t>
            </a:r>
            <a:r>
              <a:rPr lang="ru-RU" sz="1400" dirty="0" smtClean="0">
                <a:solidFill>
                  <a:srgbClr val="002060"/>
                </a:solidFill>
              </a:rPr>
              <a:t>. руб., 2023 г. – 2 </a:t>
            </a:r>
            <a:r>
              <a:rPr lang="ru-RU" sz="1400" dirty="0" smtClean="0">
                <a:solidFill>
                  <a:srgbClr val="002060"/>
                </a:solidFill>
              </a:rPr>
              <a:t>764 тыс</a:t>
            </a:r>
            <a:r>
              <a:rPr lang="ru-RU" sz="1400" dirty="0" smtClean="0">
                <a:solidFill>
                  <a:srgbClr val="002060"/>
                </a:solidFill>
              </a:rPr>
              <a:t>. руб., 2024 г. – 2 764 тыс. руб.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38474" y="170119"/>
            <a:ext cx="6477000" cy="492443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ru-RU" sz="13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МУНИЦИПАЛЬНАЯ ПРОГРАММА</a:t>
            </a:r>
          </a:p>
          <a:p>
            <a:pPr algn="ctr">
              <a:defRPr/>
            </a:pPr>
            <a:r>
              <a:rPr kumimoji="1" lang="ru-RU" sz="13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«ФОРМИРОВАНИЕ УСЛОВИЙ ДЛЯ ДУХОВНО-НРАВСТВЕННОГО РАЗВИТИЯ ГРАЖДАН»</a:t>
            </a:r>
            <a:endParaRPr kumimoji="1" lang="ru-RU" sz="13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9103" y="638988"/>
            <a:ext cx="64334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Расходы: 2022 г. – 2 050 </a:t>
            </a:r>
            <a:r>
              <a:rPr lang="ru-RU" sz="1400" dirty="0" smtClean="0">
                <a:solidFill>
                  <a:srgbClr val="002060"/>
                </a:solidFill>
              </a:rPr>
              <a:t>тыс. руб.,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 2023 г. – 2 050 </a:t>
            </a:r>
            <a:r>
              <a:rPr lang="ru-RU" sz="1400" dirty="0" smtClean="0">
                <a:solidFill>
                  <a:srgbClr val="002060"/>
                </a:solidFill>
              </a:rPr>
              <a:t>тыс. руб.,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 2024 г. – 2 050</a:t>
            </a:r>
            <a:r>
              <a:rPr lang="ru-RU" sz="1400" dirty="0" smtClean="0">
                <a:solidFill>
                  <a:srgbClr val="002060"/>
                </a:solidFill>
              </a:rPr>
              <a:t>тыс. руб.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70121" y="946296"/>
            <a:ext cx="6553200" cy="1208842"/>
          </a:xfrm>
          <a:prstGeom prst="round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h="50800"/>
          </a:sp3d>
        </p:spPr>
        <p:txBody>
          <a:bodyPr wrap="square">
            <a:spAutoFit/>
          </a:bodyPr>
          <a:lstStyle/>
          <a:p>
            <a:pPr algn="just" fontAlgn="b"/>
            <a:r>
              <a:rPr lang="ru-RU" sz="1300" u="sng" dirty="0" smtClean="0">
                <a:solidFill>
                  <a:srgbClr val="002060"/>
                </a:solidFill>
                <a:cs typeface="Arial" pitchFamily="34" charset="0"/>
              </a:rPr>
              <a:t>Основная цель программы </a:t>
            </a:r>
            <a:r>
              <a:rPr lang="ru-RU" sz="1300" dirty="0" smtClean="0">
                <a:solidFill>
                  <a:srgbClr val="002060"/>
                </a:solidFill>
                <a:cs typeface="Arial" pitchFamily="34" charset="0"/>
              </a:rPr>
              <a:t>- поддержка деятельности социально ориентированных некоммерческих организаций, действующих на территории </a:t>
            </a:r>
            <a:r>
              <a:rPr lang="ru-RU" sz="1300" dirty="0" err="1" smtClean="0">
                <a:solidFill>
                  <a:srgbClr val="002060"/>
                </a:solidFill>
                <a:cs typeface="Arial" pitchFamily="34" charset="0"/>
              </a:rPr>
              <a:t>Каневского</a:t>
            </a:r>
            <a:r>
              <a:rPr lang="ru-RU" sz="1300" dirty="0" smtClean="0">
                <a:solidFill>
                  <a:srgbClr val="002060"/>
                </a:solidFill>
                <a:cs typeface="Arial" pitchFamily="34" charset="0"/>
              </a:rPr>
              <a:t> района путем предоставления грантов в виде субсидий на реализацию их общественно - полезных программ, подготовка и проведение мероприятий для граждан с ограниченными возможностями здоровья</a:t>
            </a:r>
            <a:endParaRPr lang="ru-RU" sz="1300" dirty="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20"/>
          <p:cNvSpPr>
            <a:spLocks noChangeArrowheads="1"/>
          </p:cNvSpPr>
          <p:nvPr/>
        </p:nvSpPr>
        <p:spPr bwMode="auto">
          <a:xfrm>
            <a:off x="5578295" y="375938"/>
            <a:ext cx="8382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тыс.руб</a:t>
            </a:r>
            <a:r>
              <a:rPr lang="ru-RU" sz="14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1628" y="153917"/>
            <a:ext cx="57628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ru-RU" sz="1400" b="1" dirty="0" smtClean="0">
                <a:solidFill>
                  <a:srgbClr val="002060"/>
                </a:solidFill>
                <a:cs typeface="Arial" pitchFamily="34" charset="0"/>
              </a:rPr>
              <a:t>НЕПРОГРАММНЫЕ РАСХОДЫ (1)</a:t>
            </a:r>
            <a:endParaRPr kumimoji="1" lang="ru-RU" sz="1400" b="1" dirty="0">
              <a:solidFill>
                <a:srgbClr val="002060"/>
              </a:solidFill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2649" y="797442"/>
          <a:ext cx="6485862" cy="7879080"/>
        </p:xfrm>
        <a:graphic>
          <a:graphicData uri="http://schemas.openxmlformats.org/drawingml/2006/table">
            <a:tbl>
              <a:tblPr bandRow="1">
                <a:tableStyleId>{FABFCF23-3B69-468F-B69F-88F6DE6A72F2}</a:tableStyleId>
              </a:tblPr>
              <a:tblGrid>
                <a:gridCol w="1903229"/>
                <a:gridCol w="563525"/>
                <a:gridCol w="531628"/>
                <a:gridCol w="563526"/>
                <a:gridCol w="542260"/>
                <a:gridCol w="537626"/>
                <a:gridCol w="476083"/>
                <a:gridCol w="415819"/>
                <a:gridCol w="476083"/>
                <a:gridCol w="476083"/>
              </a:tblGrid>
              <a:tr h="14885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Наименование раздела и подраздела БК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/>
                        <a:t>2020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/>
                        <a:t>2021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/>
                        <a:t>2022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/>
                        <a:t>2023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/>
                        <a:t>2023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/>
                        <a:t>динамика к предыдущему </a:t>
                      </a:r>
                      <a:r>
                        <a:rPr lang="ru-RU" sz="1100" u="none" strike="noStrike" dirty="0" err="1"/>
                        <a:t>году,%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4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/>
                        <a:t>2021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/>
                        <a:t>2022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/>
                        <a:t>2023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/>
                        <a:t>2023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7442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u="none" strike="noStrike"/>
                        <a:t> Всего непрограммные расходы  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u="none" strike="noStrike"/>
                        <a:t>174 962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u="none" strike="noStrike"/>
                        <a:t>185 758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u="none" strike="noStrike"/>
                        <a:t>203 363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u="none" strike="noStrike"/>
                        <a:t>179 339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u="none" strike="noStrike"/>
                        <a:t>168 404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106,2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109,5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88,2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93,9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44655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u="none" strike="noStrike" dirty="0"/>
                        <a:t>Обеспечение деятельности органов местного самоуправления  (в том числе и на исполнение отдельных государственных полномочий), казенных учреждений  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u="none" strike="noStrike"/>
                        <a:t>148 538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u="none" strike="noStrike"/>
                        <a:t>159 767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u="none" strike="noStrike"/>
                        <a:t>153 746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u="none" strike="noStrike" dirty="0"/>
                        <a:t>132 031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u="none" strike="noStrike"/>
                        <a:t>131 096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107,6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96,2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85,9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99,3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9770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u="none" strike="noStrike"/>
                        <a:t>Расходы, связанные с удовлетворением исковых требований к муниципальному образованию Каневской район  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u="none" strike="noStrike"/>
                        <a:t>553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u="none" strike="noStrike"/>
                        <a:t>214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u="none" strike="noStrike"/>
                        <a:t>223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u="none" strike="noStrike"/>
                        <a:t>223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u="none" strike="noStrike"/>
                        <a:t>223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38,7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103,9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100,0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100,0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9770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u="none" strike="noStrike"/>
                        <a:t>Мероприятия по содержанию и обслуживанию казны муниципального образования Каневской район  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u="none" strike="noStrike"/>
                        <a:t>416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u="none" strike="noStrike"/>
                        <a:t>931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u="none" strike="noStrike"/>
                        <a:t>815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u="none" strike="noStrike"/>
                        <a:t>305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u="none" strike="noStrike"/>
                        <a:t>305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х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х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err="1"/>
                        <a:t>х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100,0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2327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u="none" strike="noStrike"/>
                        <a:t>Мероприятия по землеустройству и землепользованию  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u="none" strike="noStrike"/>
                        <a:t>483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u="none" strike="noStrike"/>
                        <a:t>600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600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100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100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124,3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100,0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16,7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100,0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9770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u="none" strike="noStrike"/>
                        <a:t>Возмещение (субсидирование) затрат юридическим лицам по подготовке чертежей градостроительных планов   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u="none" strike="noStrike"/>
                        <a:t>1 297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u="none" strike="noStrike"/>
                        <a:t>1 300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1 300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0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0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100,2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100,0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0,0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х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66982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u="none" strike="noStrike"/>
                        <a:t>Финансовое обеспечение непредвиденных расходов (резервный фонд, расходы из резервного фонда на предотвращение распространения новой коронавирусной инфекции (COVID-2019) в Каневском районе) 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u="none" strike="noStrike"/>
                        <a:t>46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u="none" strike="noStrike"/>
                        <a:t>500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500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500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500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Х</a:t>
                      </a:r>
                      <a:endParaRPr lang="ru-RU" sz="1100" b="1" i="0" u="none" strike="noStrike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100,0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100,0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err="1"/>
                        <a:t>х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14885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u="none" strike="noStrike" dirty="0"/>
                        <a:t>Обеспечение проведения муниципальных выборов 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u="none" strike="noStrike" dirty="0"/>
                        <a:t>4 215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u="none" strike="noStrike" dirty="0"/>
                        <a:t>1 113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u="none" strike="noStrike" dirty="0"/>
                        <a:t>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u="none" strike="noStrike" dirty="0"/>
                        <a:t>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u="none" strike="noStrike" dirty="0"/>
                        <a:t>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24,3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0,0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err="1"/>
                        <a:t>х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err="1"/>
                        <a:t>х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14885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u="none" strike="noStrike" dirty="0"/>
                        <a:t>Мероприятия по организации исполнения бюджета муниципального образования Каневской район 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u="none" strike="noStrike" dirty="0"/>
                        <a:t>2 627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u="none" strike="noStrike" dirty="0"/>
                        <a:t>2 969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u="none" strike="noStrike" dirty="0"/>
                        <a:t>2 560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u="none" strike="noStrike" dirty="0"/>
                        <a:t>2 560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u="none" strike="noStrike" dirty="0"/>
                        <a:t>2 560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113,0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86,2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err="1"/>
                        <a:t>х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err="1"/>
                        <a:t>х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14885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u="none" strike="noStrike" dirty="0"/>
                        <a:t>Межбюджетные трансферты на поддержку местных инициатив по итогам краевого конкурса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u="none" strike="noStrike" dirty="0"/>
                        <a:t>4 683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u="none" strike="noStrike" dirty="0"/>
                        <a:t>3 958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u="none" strike="noStrike" dirty="0"/>
                        <a:t>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u="none" strike="noStrike" dirty="0"/>
                        <a:t>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u="none" strike="noStrike" dirty="0"/>
                        <a:t>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84,5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err="1"/>
                        <a:t>х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err="1"/>
                        <a:t>х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err="1"/>
                        <a:t>х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14885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u="none" strike="noStrike" dirty="0"/>
                        <a:t>Проведение Всероссийской переписи населения 2020 </a:t>
                      </a:r>
                      <a:r>
                        <a:rPr lang="ru-RU" sz="1100" u="none" strike="noStrike" dirty="0" smtClean="0"/>
                        <a:t>г.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u="none" strike="noStrike" dirty="0"/>
                        <a:t>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u="none" strike="noStrike" dirty="0"/>
                        <a:t>1 584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u="none" strike="noStrike" dirty="0"/>
                        <a:t>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u="none" strike="noStrike" dirty="0"/>
                        <a:t>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u="none" strike="noStrike" dirty="0"/>
                        <a:t>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err="1"/>
                        <a:t>х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err="1"/>
                        <a:t>х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err="1"/>
                        <a:t>х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err="1"/>
                        <a:t>х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0" y="0"/>
            <a:ext cx="3428999" cy="9144000"/>
          </a:xfrm>
          <a:solidFill>
            <a:srgbClr val="33CCCC">
              <a:alpha val="50000"/>
            </a:srgbClr>
          </a:solidFill>
        </p:spPr>
        <p:txBody>
          <a:bodyPr lIns="252000">
            <a:noAutofit/>
          </a:bodyPr>
          <a:lstStyle/>
          <a:p>
            <a:pPr indent="-384048" algn="ctr">
              <a:lnSpc>
                <a:spcPct val="120000"/>
              </a:lnSpc>
              <a:buClr>
                <a:schemeClr val="accent1">
                  <a:lumMod val="50000"/>
                </a:schemeClr>
              </a:buClr>
              <a:buNone/>
              <a:defRPr/>
            </a:pPr>
            <a:endParaRPr lang="ru-RU" sz="13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indent="-384048" algn="ctr">
              <a:lnSpc>
                <a:spcPct val="120000"/>
              </a:lnSpc>
              <a:buClr>
                <a:schemeClr val="accent1">
                  <a:lumMod val="50000"/>
                </a:schemeClr>
              </a:buClr>
              <a:buNone/>
              <a:defRPr/>
            </a:pPr>
            <a:r>
              <a:rPr lang="ru-RU" sz="1300" b="1" dirty="0" smtClean="0">
                <a:solidFill>
                  <a:srgbClr val="002060"/>
                </a:solidFill>
                <a:cs typeface="Times New Roman" pitchFamily="18" charset="0"/>
              </a:rPr>
              <a:t>ПРИ СОСТАВЛЕНИИ ПРОЕКТА БЮДЖЕТА МУНИЦИПАЛЬНОГО ОБРАЗОВАНИЯ КАНЕВСКОЙ РАЙОН УЧТЕНЫ:</a:t>
            </a:r>
          </a:p>
          <a:p>
            <a:pPr indent="-384048" algn="just" fontAlgn="auto">
              <a:lnSpc>
                <a:spcPct val="12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300" dirty="0" smtClean="0">
                <a:solidFill>
                  <a:srgbClr val="002060"/>
                </a:solidFill>
                <a:cs typeface="Times New Roman" pitchFamily="18" charset="0"/>
              </a:rPr>
              <a:t>Послание Президента Российской Федерации Федеральному Собранию Российской Федерации от 21 апреля 2021 года;</a:t>
            </a:r>
          </a:p>
          <a:p>
            <a:pPr indent="-384048" algn="just" fontAlgn="auto">
              <a:lnSpc>
                <a:spcPct val="12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300" dirty="0" smtClean="0">
                <a:solidFill>
                  <a:srgbClr val="002060"/>
                </a:solidFill>
                <a:cs typeface="Times New Roman" pitchFamily="18" charset="0"/>
              </a:rPr>
              <a:t>Указ Президента Российской Федерации от 07.05.2018 </a:t>
            </a:r>
            <a:r>
              <a:rPr lang="ru-RU" sz="1300" dirty="0" err="1" smtClean="0">
                <a:solidFill>
                  <a:srgbClr val="002060"/>
                </a:solidFill>
                <a:cs typeface="Times New Roman" pitchFamily="18" charset="0"/>
              </a:rPr>
              <a:t>No</a:t>
            </a:r>
            <a:r>
              <a:rPr lang="ru-RU" sz="1300" dirty="0" smtClean="0">
                <a:solidFill>
                  <a:srgbClr val="002060"/>
                </a:solidFill>
                <a:cs typeface="Times New Roman" pitchFamily="18" charset="0"/>
              </a:rPr>
              <a:t> 204 «О национальных целях и стратегических задачах развития Российской Федерации на период до 2024 года»</a:t>
            </a:r>
          </a:p>
          <a:p>
            <a:pPr indent="-384048" algn="just" fontAlgn="auto">
              <a:lnSpc>
                <a:spcPct val="12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300" dirty="0" smtClean="0">
                <a:solidFill>
                  <a:srgbClr val="002060"/>
                </a:solidFill>
                <a:cs typeface="Times New Roman" pitchFamily="18" charset="0"/>
              </a:rPr>
              <a:t>Указ Президента Российской Федерации от 21 июля 2020 года </a:t>
            </a:r>
            <a:r>
              <a:rPr lang="ru-RU" sz="1300" dirty="0" smtClean="0">
                <a:solidFill>
                  <a:srgbClr val="002060"/>
                </a:solidFill>
                <a:cs typeface="Times New Roman" pitchFamily="18" charset="0"/>
                <a:hlinkClick r:id="rId2"/>
              </a:rPr>
              <a:t>N 474</a:t>
            </a:r>
            <a:r>
              <a:rPr lang="ru-RU" sz="1300" dirty="0" smtClean="0">
                <a:solidFill>
                  <a:srgbClr val="002060"/>
                </a:solidFill>
                <a:cs typeface="Times New Roman" pitchFamily="18" charset="0"/>
              </a:rPr>
              <a:t> «О национальных целях развития Российской Федерации на период до 2030 года»</a:t>
            </a:r>
          </a:p>
          <a:p>
            <a:pPr indent="-384048" algn="just" fontAlgn="auto">
              <a:lnSpc>
                <a:spcPct val="12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300" dirty="0" smtClean="0">
                <a:solidFill>
                  <a:srgbClr val="002060"/>
                </a:solidFill>
                <a:cs typeface="Times New Roman" pitchFamily="18" charset="0"/>
              </a:rPr>
              <a:t>Муниципальные программы муниципального образования Каневской  район</a:t>
            </a:r>
          </a:p>
          <a:p>
            <a:pPr indent="-384048" algn="just" fontAlgn="auto">
              <a:lnSpc>
                <a:spcPct val="12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300" dirty="0" smtClean="0">
                <a:solidFill>
                  <a:srgbClr val="002060"/>
                </a:solidFill>
                <a:cs typeface="Times New Roman" pitchFamily="18" charset="0"/>
              </a:rPr>
              <a:t>Прогноз социально-экономического развития муниципального образования Каневской район на 2022 год и плановый период 2023 -  2024 годов</a:t>
            </a:r>
          </a:p>
          <a:p>
            <a:pPr indent="-384048" algn="just" fontAlgn="auto">
              <a:lnSpc>
                <a:spcPct val="12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300" dirty="0" smtClean="0">
                <a:solidFill>
                  <a:srgbClr val="002060"/>
                </a:solidFill>
                <a:cs typeface="Times New Roman" pitchFamily="18" charset="0"/>
              </a:rPr>
              <a:t>Основные направления бюджетной и налоговой политики муниципального образования Каневской район  на 2022 год и на плановый период 2023 и 2024 годов</a:t>
            </a:r>
          </a:p>
          <a:p>
            <a:pPr>
              <a:buFont typeface="Wingdings" pitchFamily="2" charset="2"/>
              <a:buChar char="Ø"/>
            </a:pPr>
            <a:endParaRPr lang="ru-RU" sz="13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8114" y="0"/>
            <a:ext cx="3439885" cy="8672118"/>
          </a:xfrm>
          <a:prstGeom prst="rect">
            <a:avLst/>
          </a:prstGeom>
        </p:spPr>
        <p:txBody>
          <a:bodyPr wrap="square" rIns="252000">
            <a:spAutoFit/>
          </a:bodyPr>
          <a:lstStyle/>
          <a:p>
            <a:pPr marL="228600" indent="-384048" algn="ctr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50000"/>
                </a:schemeClr>
              </a:buClr>
              <a:defRPr/>
            </a:pPr>
            <a:endParaRPr lang="ru-RU" sz="13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228600" indent="-384048" algn="ctr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50000"/>
                </a:schemeClr>
              </a:buClr>
              <a:defRPr/>
            </a:pPr>
            <a:r>
              <a:rPr lang="ru-RU" sz="1300" b="1" dirty="0" smtClean="0">
                <a:solidFill>
                  <a:srgbClr val="002060"/>
                </a:solidFill>
                <a:cs typeface="Times New Roman" pitchFamily="18" charset="0"/>
              </a:rPr>
              <a:t>ОСНОВНЫЕ ЦЕЛИ И ЗАДАЧИ БЮДЖЕТНОЙ И НАЛОГОВОЙ ПОЛИТИКИ</a:t>
            </a:r>
          </a:p>
          <a:p>
            <a:pPr marL="228600" indent="-384048" algn="just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300" dirty="0" smtClean="0">
                <a:solidFill>
                  <a:srgbClr val="002060"/>
                </a:solidFill>
                <a:cs typeface="Times New Roman" pitchFamily="18" charset="0"/>
              </a:rPr>
              <a:t>Создание условий для стимулирования экономического роста</a:t>
            </a:r>
            <a:r>
              <a:rPr lang="ru-RU" sz="1300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solidFill>
                  <a:srgbClr val="002060"/>
                </a:solidFill>
                <a:cs typeface="Times New Roman" pitchFamily="18" charset="0"/>
              </a:rPr>
              <a:t>предпринимательской и инвестиционной деятельности</a:t>
            </a:r>
          </a:p>
          <a:p>
            <a:pPr marL="228600" indent="-384048" algn="just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300" dirty="0" smtClean="0">
                <a:solidFill>
                  <a:srgbClr val="002060"/>
                </a:solidFill>
                <a:cs typeface="Times New Roman" pitchFamily="18" charset="0"/>
              </a:rPr>
              <a:t> сохранение и повышение доходного потенциала Каневского района, за счет увеличения налогооблагаемой базы, повышения качества администрирования налоговых и неналоговых доходов, увеличения собираемости налоговых доходов в бюджет</a:t>
            </a:r>
          </a:p>
          <a:p>
            <a:pPr marL="228600" indent="-384048" algn="just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300" dirty="0" smtClean="0">
                <a:solidFill>
                  <a:srgbClr val="002060"/>
                </a:solidFill>
                <a:cs typeface="Times New Roman" pitchFamily="18" charset="0"/>
              </a:rPr>
              <a:t>Обеспечение населения доступными и качественными муниципальными услугами, социальными гарантиями, адресное решение социальных вопросов, создание благоприятных и комфортных условий для проживания</a:t>
            </a:r>
          </a:p>
          <a:p>
            <a:pPr marL="228600" indent="-384048" algn="just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300" dirty="0" smtClean="0">
                <a:solidFill>
                  <a:srgbClr val="002060"/>
                </a:solidFill>
                <a:cs typeface="Times New Roman" pitchFamily="18" charset="0"/>
              </a:rPr>
              <a:t>достижение целей, показателей и результатов в рамках федеральных проектов и мероприятий государственных программ Краснодарского края и муниципальных программ муниципального образования Каневской район</a:t>
            </a:r>
          </a:p>
          <a:p>
            <a:pPr marL="228600" indent="-384048" algn="just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300" dirty="0" smtClean="0">
                <a:solidFill>
                  <a:srgbClr val="002060"/>
                </a:solidFill>
                <a:cs typeface="Times New Roman" pitchFamily="18" charset="0"/>
              </a:rPr>
              <a:t>Обеспечение сбалансированности и устойчивости районного бюджета и бюджетов поселений </a:t>
            </a:r>
          </a:p>
          <a:p>
            <a:pPr marL="228600" indent="-384048" algn="just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sz="1300" dirty="0" smtClean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20"/>
          <p:cNvSpPr>
            <a:spLocks noChangeArrowheads="1"/>
          </p:cNvSpPr>
          <p:nvPr/>
        </p:nvSpPr>
        <p:spPr bwMode="auto">
          <a:xfrm>
            <a:off x="5578296" y="492896"/>
            <a:ext cx="8382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тыс.руб</a:t>
            </a:r>
            <a:r>
              <a:rPr lang="ru-RU" sz="14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74157" y="260243"/>
            <a:ext cx="57096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ru-RU" sz="14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НЕПРОГРАММНЫЕ РАСХОДЫ (2)</a:t>
            </a:r>
            <a:endParaRPr kumimoji="1" lang="ru-RU" sz="14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91385" y="786810"/>
          <a:ext cx="6485862" cy="8046720"/>
        </p:xfrm>
        <a:graphic>
          <a:graphicData uri="http://schemas.openxmlformats.org/drawingml/2006/table">
            <a:tbl>
              <a:tblPr bandRow="1">
                <a:tableStyleId>{FABFCF23-3B69-468F-B69F-88F6DE6A72F2}</a:tableStyleId>
              </a:tblPr>
              <a:tblGrid>
                <a:gridCol w="1903229"/>
                <a:gridCol w="563525"/>
                <a:gridCol w="531628"/>
                <a:gridCol w="563526"/>
                <a:gridCol w="542260"/>
                <a:gridCol w="537626"/>
                <a:gridCol w="476083"/>
                <a:gridCol w="415819"/>
                <a:gridCol w="476083"/>
                <a:gridCol w="476083"/>
              </a:tblGrid>
              <a:tr h="14885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Наименование раздела и подраздела БК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/>
                        <a:t>2020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/>
                        <a:t>2021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/>
                        <a:t>2022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/>
                        <a:t>2023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/>
                        <a:t>2023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/>
                        <a:t>динамика к предыдущему году,%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4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/>
                        <a:t>2021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/>
                        <a:t>2022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/>
                        <a:t>2023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/>
                        <a:t>2023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89310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u="none" strike="noStrike" dirty="0"/>
                        <a:t>Мероприятия по формированию земельных участков в целях жилищного строительства</a:t>
                      </a:r>
                      <a:r>
                        <a:rPr lang="ru-RU" sz="1100" u="none" strike="noStrike" dirty="0" smtClean="0"/>
                        <a:t>, мероприятия </a:t>
                      </a:r>
                      <a:r>
                        <a:rPr lang="ru-RU" sz="1100" u="none" strike="noStrike" dirty="0"/>
                        <a:t>по изъятию земельного участка и объектов недвижимого имущества для муниципальных нужд в целях переселения граждан из аварийного многоквартирного дома, организация работ по сносу аварийного дома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u="none" strike="noStrike" dirty="0"/>
                        <a:t>503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u="none" strike="noStrike"/>
                        <a:t>1 202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u="none" strike="noStrike" dirty="0"/>
                        <a:t>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u="none" strike="noStrike"/>
                        <a:t>0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u="none" strike="noStrike"/>
                        <a:t>0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238,9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х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х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х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59540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u="none" strike="noStrike" dirty="0"/>
                        <a:t>Иные межбюджетные трансферты на осуществление полномочий муниципального образования Каневской район по решению вопросов местного значения  в области архитектуры и градостроительства  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u="none" strike="noStrike"/>
                        <a:t>603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u="none" strike="noStrike"/>
                        <a:t>620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620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620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620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х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100,0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х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х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2327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u="none" strike="noStrike"/>
                        <a:t>Поддержание устойчивого исполнения местных бюджетов (дотации бюджетам поселений)  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u="none" strike="noStrike"/>
                        <a:t>11 000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u="none" strike="noStrike"/>
                        <a:t>11 000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u="none" strike="noStrike"/>
                        <a:t>43 000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u="none" strike="noStrike"/>
                        <a:t>33 000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u="none" strike="noStrike"/>
                        <a:t>33 000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100,0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390,9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76,7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100,0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163735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u="none" strike="noStrike" dirty="0"/>
                        <a:t>Осуществление отдельных государственных полномочий по строительству зданий, включая проектно-изыскательские работы, для </a:t>
                      </a:r>
                      <a:r>
                        <a:rPr lang="ru-RU" sz="1100" u="none" strike="noStrike"/>
                        <a:t>размещения </a:t>
                      </a:r>
                      <a:r>
                        <a:rPr lang="ru-RU" sz="1100" u="none" strike="noStrike" smtClean="0"/>
                        <a:t>ФАП, </a:t>
                      </a:r>
                      <a:r>
                        <a:rPr lang="ru-RU" sz="1100" u="none" strike="noStrike" dirty="0"/>
                        <a:t>фельдшерских пунктов, врачебных амбулаторий и офисов врача общей практики, а также строительство иных объектов здравоохранения, начатое до 1 января </a:t>
                      </a:r>
                      <a:r>
                        <a:rPr lang="ru-RU" sz="1100" u="none" strike="noStrike"/>
                        <a:t>2019 </a:t>
                      </a:r>
                      <a:r>
                        <a:rPr lang="ru-RU" sz="1100" u="none" strike="noStrike" smtClean="0"/>
                        <a:t>г., </a:t>
                      </a:r>
                      <a:r>
                        <a:rPr lang="ru-RU" sz="1100" u="none" strike="noStrike" dirty="0"/>
                        <a:t>необходимых для организации оказания медицинской помощи в соответствии с территориальной программой государственных гарантий бесплатного оказания гражданам медицинской помощи в Краснодарском крае</a:t>
                      </a:r>
                      <a:br>
                        <a:rPr lang="ru-RU" sz="1100" u="none" strike="noStrike" dirty="0"/>
                      </a:br>
                      <a:endParaRPr lang="ru-RU" sz="11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u="none" strike="noStrike"/>
                        <a:t>0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u="none" strike="noStrike"/>
                        <a:t>0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u="none" strike="noStrike"/>
                        <a:t>0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u="none" strike="noStrike"/>
                        <a:t>10 000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u="none" strike="noStrike"/>
                        <a:t>0</a:t>
                      </a:r>
                      <a:endParaRPr lang="ru-RU" sz="1100" b="0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х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х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err="1"/>
                        <a:t>х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err="1"/>
                        <a:t>х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Диаграмма 17"/>
          <p:cNvGraphicFramePr/>
          <p:nvPr/>
        </p:nvGraphicFramePr>
        <p:xfrm>
          <a:off x="3200401" y="2498650"/>
          <a:ext cx="3179135" cy="2541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432104" y="132908"/>
            <a:ext cx="37778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МЕЖБЮДЖЕТНЫЕ ОТНОШЕНИЯ</a:t>
            </a:r>
            <a:endParaRPr lang="ru-RU" sz="1400" b="1" dirty="0">
              <a:solidFill>
                <a:srgbClr val="00206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620385" y="3405961"/>
            <a:ext cx="2362200" cy="765048"/>
          </a:xfrm>
          <a:prstGeom prst="flowChartAlternateProcess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РАЙОННЫЙ БЮДЖЕТ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на 2022 год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0243" y="1711842"/>
            <a:ext cx="2481943" cy="1127051"/>
          </a:xfrm>
          <a:prstGeom prst="roundRect">
            <a:avLst/>
          </a:prstGeom>
          <a:solidFill>
            <a:srgbClr val="009999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КРАЕВОЙ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БЮДЖЕТ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 rot="16200000">
            <a:off x="1110217" y="2221826"/>
            <a:ext cx="762000" cy="2514600"/>
          </a:xfrm>
          <a:prstGeom prst="wedgeRoundRectCallout">
            <a:avLst>
              <a:gd name="adj1" fmla="val 11697"/>
              <a:gd name="adj2" fmla="val 71476"/>
              <a:gd name="adj3" fmla="val 16667"/>
            </a:avLst>
          </a:prstGeom>
          <a:solidFill>
            <a:srgbClr val="009999">
              <a:alpha val="80000"/>
            </a:srgb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дотации – 194 469 </a:t>
            </a:r>
            <a:r>
              <a:rPr lang="ru-RU" sz="1400" dirty="0" err="1" smtClean="0">
                <a:solidFill>
                  <a:srgbClr val="002060"/>
                </a:solidFill>
                <a:cs typeface="Arial" pitchFamily="34" charset="0"/>
              </a:rPr>
              <a:t>тыс.руб</a:t>
            </a:r>
            <a:endParaRPr lang="ru-RU" sz="140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субсидии – 64 847 </a:t>
            </a:r>
            <a:r>
              <a:rPr lang="ru-RU" sz="1400" dirty="0" err="1" smtClean="0">
                <a:solidFill>
                  <a:srgbClr val="002060"/>
                </a:solidFill>
                <a:cs typeface="Arial" pitchFamily="34" charset="0"/>
              </a:rPr>
              <a:t>тыс.руб</a:t>
            </a:r>
            <a:endParaRPr lang="ru-RU" sz="140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субвенции  - 1 095 206 </a:t>
            </a:r>
            <a:r>
              <a:rPr lang="ru-RU" sz="1400" dirty="0" err="1" smtClean="0">
                <a:solidFill>
                  <a:srgbClr val="002060"/>
                </a:solidFill>
                <a:cs typeface="Arial" pitchFamily="34" charset="0"/>
              </a:rPr>
              <a:t>тыс.руб</a:t>
            </a:r>
            <a:endParaRPr lang="ru-RU" sz="14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182526" y="5699052"/>
            <a:ext cx="2569029" cy="1499190"/>
          </a:xfrm>
          <a:prstGeom prst="flowChartAlternateProcess">
            <a:avLst/>
          </a:prstGeom>
          <a:solidFill>
            <a:srgbClr val="009999">
              <a:alpha val="80000"/>
            </a:srgb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БЮДЖЕТЫ ПОСЕЛЕНИЙ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3974552" y="5222358"/>
            <a:ext cx="2373086" cy="612648"/>
          </a:xfrm>
          <a:prstGeom prst="wedgeRoundRectCallout">
            <a:avLst>
              <a:gd name="adj1" fmla="val -92400"/>
              <a:gd name="adj2" fmla="val 105314"/>
              <a:gd name="adj3" fmla="val 16667"/>
            </a:avLst>
          </a:prstGeom>
          <a:solidFill>
            <a:srgbClr val="99CCFF"/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Дотации –43 000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тыс.руб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Иные МБТ – 1 430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тыс.руб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224044" y="4869712"/>
            <a:ext cx="2590800" cy="612648"/>
          </a:xfrm>
          <a:prstGeom prst="wedgeRoundRectCallout">
            <a:avLst>
              <a:gd name="adj1" fmla="val 62000"/>
              <a:gd name="adj2" fmla="val -191826"/>
              <a:gd name="adj3" fmla="val 16667"/>
            </a:avLst>
          </a:prstGeom>
          <a:solidFill>
            <a:srgbClr val="009999">
              <a:alpha val="80000"/>
            </a:srgb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Иные МБТ – 1 478 тыс.рублей</a:t>
            </a:r>
            <a:endParaRPr lang="ru-RU" sz="14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3652916" y="6144355"/>
            <a:ext cx="2715986" cy="2724150"/>
          </a:xfrm>
          <a:prstGeom prst="wedgeRoundRectCallout">
            <a:avLst>
              <a:gd name="adj1" fmla="val -78064"/>
              <a:gd name="adj2" fmla="val -44233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 Кроме того, </a:t>
            </a:r>
            <a:r>
              <a:rPr lang="ru-RU" sz="1400" dirty="0" smtClean="0">
                <a:solidFill>
                  <a:srgbClr val="002060"/>
                </a:solidFill>
              </a:rPr>
              <a:t>в целях обеспечения сбалансированности бюджетов поселений </a:t>
            </a:r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бюджетам поселений в 2022 году будут предоставлены бюджетные кредиты </a:t>
            </a:r>
            <a:r>
              <a:rPr lang="ru-RU" sz="1400" dirty="0" smtClean="0">
                <a:solidFill>
                  <a:srgbClr val="002060"/>
                </a:solidFill>
              </a:rPr>
              <a:t>на срок до одного года в сумме 5 000 тыс. рублей, в том числе со сроком возврата в 2022 году в сумме 4 000 тыс. рублей.</a:t>
            </a:r>
            <a:endParaRPr lang="ru-RU" sz="1400" dirty="0">
              <a:solidFill>
                <a:srgbClr val="002060"/>
              </a:solidFill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97711" y="404036"/>
          <a:ext cx="6325866" cy="1076325"/>
        </p:xfrm>
        <a:graphic>
          <a:graphicData uri="http://schemas.openxmlformats.org/drawingml/2006/table">
            <a:tbl>
              <a:tblPr/>
              <a:tblGrid>
                <a:gridCol w="6325866"/>
              </a:tblGrid>
              <a:tr h="818707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      Предоставление межбюджетных трансфертов из бюджета муниципального образования Каневской район регулируется Положением о бюджетном процессе в  муниципальном образовании Каневской район и иными нормативными правовыми актами, устанавливающими порядок и условия предоставления межбюджетных трансфертов из районного бюджета 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3" name="Прямоугольный треугольник 12"/>
          <p:cNvSpPr/>
          <p:nvPr/>
        </p:nvSpPr>
        <p:spPr>
          <a:xfrm rot="14594768">
            <a:off x="5720313" y="3870084"/>
            <a:ext cx="468000" cy="468000"/>
          </a:xfrm>
          <a:prstGeom prst="rtTriangle">
            <a:avLst/>
          </a:prstGeom>
          <a:solidFill>
            <a:srgbClr val="99CCFF"/>
          </a:solidFill>
          <a:scene3d>
            <a:camera prst="orthographicFront"/>
            <a:lightRig rig="balanced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ый треугольник 13"/>
          <p:cNvSpPr/>
          <p:nvPr/>
        </p:nvSpPr>
        <p:spPr>
          <a:xfrm rot="14549233">
            <a:off x="3129512" y="3097452"/>
            <a:ext cx="468000" cy="468000"/>
          </a:xfrm>
          <a:prstGeom prst="rtTriangle">
            <a:avLst/>
          </a:prstGeom>
          <a:solidFill>
            <a:srgbClr val="009999"/>
          </a:solidFill>
          <a:scene3d>
            <a:camera prst="orthographicFront"/>
            <a:lightRig rig="balanced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240842" y="7433713"/>
            <a:ext cx="6433851" cy="1295400"/>
          </a:xfrm>
          <a:prstGeom prst="roundRect">
            <a:avLst/>
          </a:prstGeom>
          <a:solidFill>
            <a:srgbClr val="009999">
              <a:alpha val="51000"/>
            </a:srgbClr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27000"/>
            <a:bevelB h="127000"/>
          </a:sp3d>
        </p:spPr>
        <p:txBody>
          <a:bodyPr anchor="ctr"/>
          <a:lstStyle/>
          <a:p>
            <a:pPr algn="ctr">
              <a:defRPr/>
            </a:pPr>
            <a:r>
              <a:rPr kumimoji="1" lang="ru-RU" sz="1400" dirty="0">
                <a:solidFill>
                  <a:srgbClr val="002060"/>
                </a:solidFill>
                <a:latin typeface="Bookman Old Style" pitchFamily="18" charset="0"/>
              </a:rPr>
              <a:t>Проектом программы муниципальных гарантий муниципального образования Каневской район на </a:t>
            </a:r>
            <a:r>
              <a:rPr kumimoji="1"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2022 </a:t>
            </a:r>
            <a:r>
              <a:rPr kumimoji="1" lang="ru-RU" sz="1400" dirty="0">
                <a:solidFill>
                  <a:srgbClr val="002060"/>
                </a:solidFill>
                <a:latin typeface="Bookman Old Style" pitchFamily="18" charset="0"/>
              </a:rPr>
              <a:t>год и на плановый период </a:t>
            </a:r>
            <a:r>
              <a:rPr kumimoji="1"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2023 </a:t>
            </a:r>
            <a:r>
              <a:rPr kumimoji="1" lang="ru-RU" sz="1400" dirty="0">
                <a:solidFill>
                  <a:srgbClr val="002060"/>
                </a:solidFill>
                <a:latin typeface="Bookman Old Style" pitchFamily="18" charset="0"/>
              </a:rPr>
              <a:t>и </a:t>
            </a:r>
            <a:r>
              <a:rPr kumimoji="1"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2024 </a:t>
            </a:r>
            <a:r>
              <a:rPr kumimoji="1" lang="ru-RU" sz="1400" dirty="0">
                <a:solidFill>
                  <a:srgbClr val="002060"/>
                </a:solidFill>
                <a:latin typeface="Bookman Old Style" pitchFamily="18" charset="0"/>
              </a:rPr>
              <a:t>годов предусмотрено предоставление муниципальной гарантии муниципальному унитарному предприятию «Тепловые сети» </a:t>
            </a:r>
            <a:r>
              <a:rPr kumimoji="1"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в 2022 году </a:t>
            </a:r>
            <a:r>
              <a:rPr kumimoji="1" lang="ru-RU" sz="1400" dirty="0">
                <a:solidFill>
                  <a:srgbClr val="002060"/>
                </a:solidFill>
                <a:latin typeface="Bookman Old Style" pitchFamily="18" charset="0"/>
              </a:rPr>
              <a:t>в сумме </a:t>
            </a:r>
            <a:r>
              <a:rPr kumimoji="1"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10 000 тыс. </a:t>
            </a:r>
            <a:r>
              <a:rPr kumimoji="1" lang="ru-RU" sz="1400" dirty="0">
                <a:solidFill>
                  <a:srgbClr val="002060"/>
                </a:solidFill>
                <a:latin typeface="Bookman Old Style" pitchFamily="18" charset="0"/>
              </a:rPr>
              <a:t>руб. </a:t>
            </a:r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2887590" y="5991599"/>
            <a:ext cx="3429000" cy="1287400"/>
          </a:xfrm>
          <a:prstGeom prst="roundRect">
            <a:avLst/>
          </a:prstGeom>
          <a:solidFill>
            <a:schemeClr val="accent1">
              <a:alpha val="63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27000"/>
            <a:bevelB h="127000"/>
          </a:sp3d>
        </p:spPr>
        <p:txBody>
          <a:bodyPr wrap="none" anchor="ctr"/>
          <a:lstStyle/>
          <a:p>
            <a:pPr algn="ctr">
              <a:defRPr/>
            </a:pPr>
            <a:r>
              <a:rPr kumimoji="1" lang="ru-RU" sz="1400" dirty="0">
                <a:latin typeface="Bookman Old Style" pitchFamily="18" charset="0"/>
              </a:rPr>
              <a:t>на 1 января </a:t>
            </a:r>
            <a:r>
              <a:rPr kumimoji="1" lang="ru-RU" sz="1400" dirty="0" smtClean="0">
                <a:latin typeface="Bookman Old Style" pitchFamily="18" charset="0"/>
              </a:rPr>
              <a:t>2023 </a:t>
            </a:r>
            <a:r>
              <a:rPr kumimoji="1" lang="ru-RU" sz="1400" dirty="0">
                <a:latin typeface="Bookman Old Style" pitchFamily="18" charset="0"/>
              </a:rPr>
              <a:t>года – 0 </a:t>
            </a:r>
            <a:r>
              <a:rPr kumimoji="1" lang="ru-RU" sz="1400" dirty="0" smtClean="0">
                <a:latin typeface="Bookman Old Style" pitchFamily="18" charset="0"/>
              </a:rPr>
              <a:t>тыс. </a:t>
            </a:r>
            <a:r>
              <a:rPr kumimoji="1" lang="ru-RU" sz="1400" dirty="0">
                <a:latin typeface="Bookman Old Style" pitchFamily="18" charset="0"/>
              </a:rPr>
              <a:t>руб</a:t>
            </a:r>
          </a:p>
          <a:p>
            <a:pPr algn="ctr">
              <a:defRPr/>
            </a:pPr>
            <a:r>
              <a:rPr kumimoji="1" lang="ru-RU" sz="1400" dirty="0">
                <a:latin typeface="Bookman Old Style" pitchFamily="18" charset="0"/>
              </a:rPr>
              <a:t>на 1 января </a:t>
            </a:r>
            <a:r>
              <a:rPr kumimoji="1" lang="ru-RU" sz="1400" dirty="0" smtClean="0">
                <a:latin typeface="Bookman Old Style" pitchFamily="18" charset="0"/>
              </a:rPr>
              <a:t>2024 </a:t>
            </a:r>
            <a:r>
              <a:rPr kumimoji="1" lang="ru-RU" sz="1400" dirty="0">
                <a:latin typeface="Bookman Old Style" pitchFamily="18" charset="0"/>
              </a:rPr>
              <a:t>года – 0 </a:t>
            </a:r>
            <a:r>
              <a:rPr kumimoji="1" lang="ru-RU" sz="1400" dirty="0" smtClean="0">
                <a:latin typeface="Bookman Old Style" pitchFamily="18" charset="0"/>
              </a:rPr>
              <a:t>тыс. </a:t>
            </a:r>
            <a:r>
              <a:rPr kumimoji="1" lang="ru-RU" sz="1400" dirty="0">
                <a:latin typeface="Bookman Old Style" pitchFamily="18" charset="0"/>
              </a:rPr>
              <a:t>руб </a:t>
            </a:r>
          </a:p>
          <a:p>
            <a:pPr algn="ctr">
              <a:defRPr/>
            </a:pPr>
            <a:r>
              <a:rPr kumimoji="1" lang="ru-RU" sz="1400" dirty="0">
                <a:latin typeface="Bookman Old Style" pitchFamily="18" charset="0"/>
              </a:rPr>
              <a:t>на 1 января </a:t>
            </a:r>
            <a:r>
              <a:rPr kumimoji="1" lang="ru-RU" sz="1400" dirty="0" smtClean="0">
                <a:latin typeface="Bookman Old Style" pitchFamily="18" charset="0"/>
              </a:rPr>
              <a:t>2025 </a:t>
            </a:r>
            <a:r>
              <a:rPr kumimoji="1" lang="ru-RU" sz="1400" dirty="0">
                <a:latin typeface="Bookman Old Style" pitchFamily="18" charset="0"/>
              </a:rPr>
              <a:t>года – 0 </a:t>
            </a:r>
            <a:r>
              <a:rPr kumimoji="1" lang="ru-RU" sz="1400" dirty="0" smtClean="0">
                <a:latin typeface="Bookman Old Style" pitchFamily="18" charset="0"/>
              </a:rPr>
              <a:t>тыс. </a:t>
            </a:r>
            <a:r>
              <a:rPr kumimoji="1" lang="ru-RU" sz="1400" dirty="0">
                <a:latin typeface="Bookman Old Style" pitchFamily="18" charset="0"/>
              </a:rPr>
              <a:t>руб</a:t>
            </a:r>
          </a:p>
        </p:txBody>
      </p:sp>
      <p:sp>
        <p:nvSpPr>
          <p:cNvPr id="8" name="AutoShape 20"/>
          <p:cNvSpPr>
            <a:spLocks noChangeArrowheads="1"/>
          </p:cNvSpPr>
          <p:nvPr/>
        </p:nvSpPr>
        <p:spPr bwMode="auto">
          <a:xfrm>
            <a:off x="1337930" y="175184"/>
            <a:ext cx="4444388" cy="388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МУНИЦИПАЛЬНЫЙ ДОЛГ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 bwMode="auto">
          <a:xfrm rot="16200000">
            <a:off x="1008597" y="5666218"/>
            <a:ext cx="1295400" cy="1828800"/>
          </a:xfrm>
          <a:prstGeom prst="downArrow">
            <a:avLst>
              <a:gd name="adj1" fmla="val 71301"/>
              <a:gd name="adj2" fmla="val 50965"/>
            </a:avLst>
          </a:prstGeom>
          <a:solidFill>
            <a:srgbClr val="33CCCC"/>
          </a:solidFill>
          <a:ln w="9525">
            <a:solidFill>
              <a:schemeClr val="accent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27000"/>
            <a:bevelB h="127000"/>
          </a:sp3d>
        </p:spPr>
        <p:txBody>
          <a:bodyPr vert="vert" anchor="ctr"/>
          <a:lstStyle/>
          <a:p>
            <a:pPr algn="ctr">
              <a:defRPr/>
            </a:pPr>
            <a:endParaRPr kumimoji="1" lang="ru-RU" sz="1300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1300" dirty="0">
                <a:solidFill>
                  <a:srgbClr val="002060"/>
                </a:solidFill>
              </a:rPr>
              <a:t>Верхний предел</a:t>
            </a:r>
          </a:p>
          <a:p>
            <a:pPr algn="ctr">
              <a:defRPr/>
            </a:pPr>
            <a:r>
              <a:rPr lang="ru-RU" sz="1300" dirty="0">
                <a:solidFill>
                  <a:srgbClr val="002060"/>
                </a:solidFill>
              </a:rPr>
              <a:t> муниципального внутреннего долга</a:t>
            </a:r>
          </a:p>
          <a:p>
            <a:pPr algn="ctr">
              <a:defRPr/>
            </a:pPr>
            <a:endParaRPr kumimoji="1" lang="ru-RU" sz="1300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3250" y="605235"/>
            <a:ext cx="63608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Политика муниципального образования Каневской район в области управления муниципальным долгом направлена на обеспечение сбалансированного исполнения местного бюджета, что позволило осуществлять все платежи в срок, в полном объеме и обеспечить отсутствие  муниципального долга уже в течение 3-х лет и  на 1 января 2022 года также предполагается отсутствие муниципального внутреннего долга</a:t>
            </a:r>
            <a:endParaRPr lang="ru-RU" sz="1400" dirty="0">
              <a:solidFill>
                <a:srgbClr val="002060"/>
              </a:solidFill>
            </a:endParaRPr>
          </a:p>
        </p:txBody>
      </p:sp>
      <p:graphicFrame>
        <p:nvGraphicFramePr>
          <p:cNvPr id="14" name="Group 102"/>
          <p:cNvGraphicFramePr>
            <a:graphicFrameLocks noGrp="1"/>
          </p:cNvGraphicFramePr>
          <p:nvPr>
            <p:ph sz="quarter" idx="4294967295"/>
          </p:nvPr>
        </p:nvGraphicFramePr>
        <p:xfrm>
          <a:off x="283029" y="5105400"/>
          <a:ext cx="6237514" cy="314960"/>
        </p:xfrm>
        <a:graphic>
          <a:graphicData uri="http://schemas.openxmlformats.org/drawingml/2006/table">
            <a:tbl>
              <a:tblPr/>
              <a:tblGrid>
                <a:gridCol w="6237514"/>
              </a:tblGrid>
              <a:tr h="31496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ДИНАМИКА МУНИЦИПАЛЬНОГО ДОЛГА за 2014-2021 годы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Rectangle 820"/>
          <p:cNvSpPr>
            <a:spLocks noChangeArrowheads="1"/>
          </p:cNvSpPr>
          <p:nvPr/>
        </p:nvSpPr>
        <p:spPr bwMode="auto">
          <a:xfrm>
            <a:off x="163032" y="5445387"/>
            <a:ext cx="838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млн.руб.</a:t>
            </a:r>
          </a:p>
        </p:txBody>
      </p:sp>
      <p:graphicFrame>
        <p:nvGraphicFramePr>
          <p:cNvPr id="11" name="Chart 167"/>
          <p:cNvGraphicFramePr>
            <a:graphicFrameLocks/>
          </p:cNvGraphicFramePr>
          <p:nvPr/>
        </p:nvGraphicFramePr>
        <p:xfrm>
          <a:off x="268694" y="2147777"/>
          <a:ext cx="6334125" cy="3720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/>
        </p:nvGraphicFramePr>
        <p:xfrm>
          <a:off x="940981" y="1977656"/>
          <a:ext cx="5481083" cy="2647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350702" y="1973744"/>
            <a:ext cx="7157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ru-RU" sz="1200" dirty="0" smtClean="0">
                <a:solidFill>
                  <a:srgbClr val="002060"/>
                </a:solidFill>
              </a:rPr>
              <a:t>тыс. </a:t>
            </a:r>
            <a:r>
              <a:rPr kumimoji="1" lang="ru-RU" sz="1200" dirty="0" err="1" smtClean="0">
                <a:solidFill>
                  <a:srgbClr val="002060"/>
                </a:solidFill>
              </a:rPr>
              <a:t>руб</a:t>
            </a:r>
            <a:endParaRPr lang="ru-RU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3284" y="152401"/>
            <a:ext cx="6432696" cy="44302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УЧАСТИЕ ГРАЖДАН В ОБСУЖДЕНИИ ПРОЕКТА БЮДЖЕТА МУНИЦИПАЛЬНОГО ОБРАЗОВАНИЯ КАНЕВСКОЙ РАЙОН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32771" name="Прямоугольник 3"/>
          <p:cNvSpPr>
            <a:spLocks noChangeArrowheads="1"/>
          </p:cNvSpPr>
          <p:nvPr/>
        </p:nvSpPr>
        <p:spPr bwMode="auto">
          <a:xfrm>
            <a:off x="191386" y="520995"/>
            <a:ext cx="643269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9999"/>
                </a:solidFill>
              </a:rPr>
              <a:t>Публичные слушания по проекту бюджета муниципального образования Каневской район на </a:t>
            </a:r>
            <a:r>
              <a:rPr lang="ru-RU" sz="1400" b="1" dirty="0" smtClean="0">
                <a:solidFill>
                  <a:srgbClr val="009999"/>
                </a:solidFill>
              </a:rPr>
              <a:t>2022 </a:t>
            </a:r>
            <a:r>
              <a:rPr lang="ru-RU" sz="1400" b="1" dirty="0">
                <a:solidFill>
                  <a:srgbClr val="009999"/>
                </a:solidFill>
              </a:rPr>
              <a:t>год и на плановый период </a:t>
            </a:r>
            <a:r>
              <a:rPr lang="ru-RU" sz="1400" b="1" dirty="0" smtClean="0">
                <a:solidFill>
                  <a:srgbClr val="009999"/>
                </a:solidFill>
              </a:rPr>
              <a:t>2023 </a:t>
            </a:r>
            <a:r>
              <a:rPr lang="ru-RU" sz="1400" b="1" dirty="0">
                <a:solidFill>
                  <a:srgbClr val="009999"/>
                </a:solidFill>
              </a:rPr>
              <a:t>и </a:t>
            </a:r>
            <a:r>
              <a:rPr lang="ru-RU" sz="1400" b="1" dirty="0" smtClean="0">
                <a:solidFill>
                  <a:srgbClr val="009999"/>
                </a:solidFill>
              </a:rPr>
              <a:t>2024 </a:t>
            </a:r>
            <a:r>
              <a:rPr lang="ru-RU" sz="1400" b="1" dirty="0">
                <a:solidFill>
                  <a:srgbClr val="009999"/>
                </a:solidFill>
              </a:rPr>
              <a:t>годов назначены на </a:t>
            </a:r>
            <a:r>
              <a:rPr lang="ru-RU" sz="1400" b="1" dirty="0" smtClean="0">
                <a:solidFill>
                  <a:srgbClr val="009999"/>
                </a:solidFill>
              </a:rPr>
              <a:t>16 </a:t>
            </a:r>
            <a:r>
              <a:rPr lang="ru-RU" sz="1400" b="1" dirty="0">
                <a:solidFill>
                  <a:srgbClr val="009999"/>
                </a:solidFill>
              </a:rPr>
              <a:t>декабря </a:t>
            </a:r>
            <a:r>
              <a:rPr lang="ru-RU" sz="1400" b="1" dirty="0" smtClean="0">
                <a:solidFill>
                  <a:srgbClr val="009999"/>
                </a:solidFill>
              </a:rPr>
              <a:t>2021 года</a:t>
            </a:r>
            <a:r>
              <a:rPr lang="ru-RU" sz="1400" dirty="0" smtClean="0"/>
              <a:t> 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(постановление администрации муниципального образования Каневской район от 30.11.2020 г. </a:t>
            </a:r>
            <a:r>
              <a:rPr lang="ru-RU" sz="1400" dirty="0" err="1" smtClean="0">
                <a:solidFill>
                  <a:srgbClr val="002060"/>
                </a:solidFill>
              </a:rPr>
              <a:t>No</a:t>
            </a:r>
            <a:r>
              <a:rPr lang="ru-RU" sz="1400" dirty="0" smtClean="0">
                <a:solidFill>
                  <a:srgbClr val="002060"/>
                </a:solidFill>
              </a:rPr>
              <a:t> 1929)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16000" y="1680362"/>
            <a:ext cx="6480000" cy="1403080"/>
          </a:xfrm>
          <a:prstGeom prst="roundRect">
            <a:avLst/>
          </a:prstGeom>
          <a:solidFill>
            <a:schemeClr val="accent1">
              <a:alpha val="75000"/>
            </a:schemeClr>
          </a:soli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27000"/>
            <a:bevelB h="127000"/>
          </a:sp3d>
        </p:spPr>
        <p:txBody>
          <a:bodyPr anchor="ctr"/>
          <a:lstStyle/>
          <a:p>
            <a:pPr algn="ctr">
              <a:defRPr/>
            </a:pPr>
            <a:endParaRPr lang="ru-RU" sz="1200" b="1" dirty="0" smtClean="0"/>
          </a:p>
          <a:p>
            <a:pPr algn="ctr">
              <a:defRPr/>
            </a:pPr>
            <a:r>
              <a:rPr lang="ru-RU" sz="1200" b="1" dirty="0" smtClean="0"/>
              <a:t>С какого периода в муниципальном образовании Каневской район проводятся публичные слушания по проекту местного бюджета?</a:t>
            </a:r>
            <a:endParaRPr kumimoji="1" lang="ru-RU" sz="1200" b="1" dirty="0" smtClean="0"/>
          </a:p>
          <a:p>
            <a:pPr>
              <a:defRPr/>
            </a:pPr>
            <a:r>
              <a:rPr lang="ru-RU" sz="1200" dirty="0" smtClean="0"/>
              <a:t>Начиная </a:t>
            </a:r>
            <a:r>
              <a:rPr lang="ru-RU" sz="1200" dirty="0"/>
              <a:t>с 2006 года, ежегодно. Порядок проведения публичных слушаний определён решением Совета муниципального образования Каневской район от 27.06.2012 No 208 «Об утверждении Положения о порядке организации и проведения публичных слушаний в муниципальном образовании Каневской район</a:t>
            </a:r>
            <a:r>
              <a:rPr lang="ru-RU" sz="1200" dirty="0" smtClean="0"/>
              <a:t>»</a:t>
            </a:r>
          </a:p>
          <a:p>
            <a:pPr>
              <a:defRPr/>
            </a:pPr>
            <a:endParaRPr kumimoji="1" lang="ru-RU" sz="1200" dirty="0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216000" y="3134179"/>
            <a:ext cx="6480000" cy="838200"/>
          </a:xfrm>
          <a:prstGeom prst="roundRect">
            <a:avLst/>
          </a:prstGeom>
          <a:solidFill>
            <a:schemeClr val="accent1">
              <a:alpha val="75000"/>
            </a:schemeClr>
          </a:soli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27000"/>
            <a:bevelB h="127000"/>
          </a:sp3d>
        </p:spPr>
        <p:txBody>
          <a:bodyPr anchor="ctr"/>
          <a:lstStyle/>
          <a:p>
            <a:pPr algn="ctr">
              <a:defRPr/>
            </a:pPr>
            <a:r>
              <a:rPr lang="ru-RU" sz="1200" b="1" dirty="0" smtClean="0"/>
              <a:t>Когда проводятся публичные слушания по проекту местного бюджета?</a:t>
            </a:r>
            <a:endParaRPr kumimoji="1" lang="ru-RU" sz="1200" b="1" dirty="0" smtClean="0"/>
          </a:p>
          <a:p>
            <a:pPr>
              <a:defRPr/>
            </a:pPr>
            <a:r>
              <a:rPr lang="ru-RU" sz="1200" dirty="0" smtClean="0"/>
              <a:t>В </a:t>
            </a:r>
            <a:r>
              <a:rPr lang="ru-RU" sz="1200" dirty="0"/>
              <a:t>период до внесения в  Совет  муниципального образования Каневской район проекта решения о местном бюджете</a:t>
            </a:r>
            <a:endParaRPr kumimoji="1" lang="ru-RU" sz="1200" dirty="0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216000" y="4051339"/>
            <a:ext cx="6480000" cy="2094280"/>
          </a:xfrm>
          <a:prstGeom prst="roundRect">
            <a:avLst/>
          </a:prstGeom>
          <a:solidFill>
            <a:schemeClr val="accent1">
              <a:alpha val="75000"/>
            </a:schemeClr>
          </a:soli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27000"/>
            <a:bevelB h="127000"/>
          </a:sp3d>
        </p:spPr>
        <p:txBody>
          <a:bodyPr anchor="ctr"/>
          <a:lstStyle/>
          <a:p>
            <a:pPr algn="ctr">
              <a:defRPr/>
            </a:pPr>
            <a:endParaRPr lang="ru-RU" sz="1200" b="1" dirty="0" smtClean="0"/>
          </a:p>
          <a:p>
            <a:pPr algn="ctr">
              <a:defRPr/>
            </a:pPr>
            <a:r>
              <a:rPr lang="ru-RU" sz="1200" b="1" dirty="0" smtClean="0"/>
              <a:t>Как информируются граждане о проведении публичных слушаний?</a:t>
            </a:r>
            <a:endParaRPr kumimoji="1" lang="ru-RU" sz="1200" b="1" dirty="0" smtClean="0"/>
          </a:p>
          <a:p>
            <a:pPr>
              <a:defRPr/>
            </a:pPr>
            <a:r>
              <a:rPr lang="ru-RU" sz="1200" dirty="0" smtClean="0"/>
              <a:t>Информация </a:t>
            </a:r>
            <a:r>
              <a:rPr lang="ru-RU" sz="1200" dirty="0"/>
              <a:t>о времени и месте проведения публичных слушаний, а также полный текст проекта муниципального правового акта подлежат  официальному опубликованию ( обнародованию) и размещаются  на официальном сайте администрации муниципального образования  Каневской район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www.kanevskadm.ru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200" dirty="0"/>
              <a:t>не позднее, чем за 10 дней до дня проведения публичных </a:t>
            </a:r>
            <a:r>
              <a:rPr lang="ru-RU" sz="1200" dirty="0" smtClean="0"/>
              <a:t>слушаний.</a:t>
            </a:r>
          </a:p>
          <a:p>
            <a:pPr>
              <a:defRPr/>
            </a:pPr>
            <a:r>
              <a:rPr lang="ru-RU" sz="1200" dirty="0" smtClean="0"/>
              <a:t>Информация о дате и месте проведения публичных слушаний по проекту решения Совета муниципального образования Каневской район «О бюджете муниципального образования Каневской район на 2021 год и на плановый период 2022 и 2023 годов» размещена в газете «</a:t>
            </a:r>
            <a:r>
              <a:rPr lang="ru-RU" sz="1200" dirty="0" err="1" smtClean="0"/>
              <a:t>Каневские</a:t>
            </a:r>
            <a:r>
              <a:rPr lang="ru-RU" sz="1200" dirty="0" smtClean="0"/>
              <a:t> зори» от 02 декабря 2021 года №49</a:t>
            </a:r>
          </a:p>
          <a:p>
            <a:pPr>
              <a:defRPr/>
            </a:pPr>
            <a:endParaRPr kumimoji="1" lang="ru-RU" sz="1200" dirty="0"/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216000" y="6229089"/>
            <a:ext cx="6480083" cy="554483"/>
          </a:xfrm>
          <a:prstGeom prst="roundRect">
            <a:avLst/>
          </a:prstGeom>
          <a:solidFill>
            <a:schemeClr val="accent1">
              <a:alpha val="75000"/>
            </a:schemeClr>
          </a:soli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27000"/>
            <a:bevelB h="127000"/>
          </a:sp3d>
        </p:spPr>
        <p:txBody>
          <a:bodyPr anchor="ctr"/>
          <a:lstStyle/>
          <a:p>
            <a:pPr algn="ctr">
              <a:defRPr/>
            </a:pPr>
            <a:r>
              <a:rPr lang="ru-RU" sz="1200" b="1" dirty="0" smtClean="0"/>
              <a:t>Участие в публичных слушаниях </a:t>
            </a:r>
          </a:p>
          <a:p>
            <a:pPr algn="ctr">
              <a:defRPr/>
            </a:pPr>
            <a:r>
              <a:rPr lang="ru-RU" sz="1200" dirty="0" smtClean="0"/>
              <a:t>Публичные слушания носят открытый характер. Принять участие может любой желающий</a:t>
            </a:r>
          </a:p>
          <a:p>
            <a:pPr algn="ctr">
              <a:defRPr/>
            </a:pPr>
            <a:endParaRPr lang="ru-RU" sz="1200" dirty="0"/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216000" y="6840335"/>
            <a:ext cx="6480000" cy="1368000"/>
          </a:xfrm>
          <a:prstGeom prst="roundRect">
            <a:avLst/>
          </a:prstGeom>
          <a:solidFill>
            <a:schemeClr val="accent1">
              <a:alpha val="75000"/>
            </a:schemeClr>
          </a:soli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27000"/>
            <a:bevelB h="127000"/>
          </a:sp3d>
        </p:spPr>
        <p:txBody>
          <a:bodyPr anchor="ctr"/>
          <a:lstStyle/>
          <a:p>
            <a:pPr algn="ctr">
              <a:defRPr/>
            </a:pPr>
            <a:r>
              <a:rPr lang="ru-RU" sz="1200" b="1" dirty="0" smtClean="0"/>
              <a:t>Кто может выступить на публичных слушаниях (высказать мнение, рекомендации предложения)?</a:t>
            </a:r>
            <a:endParaRPr kumimoji="1" lang="ru-RU" sz="1200" b="1" dirty="0" smtClean="0"/>
          </a:p>
          <a:p>
            <a:pPr>
              <a:defRPr/>
            </a:pPr>
            <a:r>
              <a:rPr lang="ru-RU" sz="1200" dirty="0" smtClean="0"/>
              <a:t>Жители </a:t>
            </a:r>
            <a:r>
              <a:rPr lang="ru-RU" sz="1200" dirty="0"/>
              <a:t>муниципального образования Каневской район,  должностные лица  органов местного самоуправления  муниципального образования Каневской район, представители средств массовой информации, руководители учреждений и организаций, представители общественных объединений и другие лица, присутствующие при проведении публичных слушаний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504507" y="2971542"/>
            <a:ext cx="3600450" cy="954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1"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СПАСИБО ЗА ВНИМАНИЕ!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732982" y="4724326"/>
            <a:ext cx="5329238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kumimoji="1"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Финансовое управление</a:t>
            </a:r>
          </a:p>
          <a:p>
            <a:pPr algn="ctr">
              <a:defRPr/>
            </a:pPr>
            <a:r>
              <a:rPr kumimoji="1"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администрации муниципального образования Каневской район 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909099" y="6707852"/>
            <a:ext cx="3141662" cy="738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kumimoji="1"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Адрес: Краснодарский край,</a:t>
            </a:r>
          </a:p>
          <a:p>
            <a:pPr algn="ctr">
              <a:defRPr/>
            </a:pPr>
            <a:r>
              <a:rPr kumimoji="1"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станица Каневская, ул. Горького, 60,</a:t>
            </a:r>
          </a:p>
          <a:p>
            <a:pPr algn="ctr">
              <a:defRPr/>
            </a:pPr>
            <a:r>
              <a:rPr kumimoji="1"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тел.(86164)71150, (86164) 71517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0" y="0"/>
            <a:ext cx="3428999" cy="9144000"/>
          </a:xfrm>
          <a:noFill/>
        </p:spPr>
        <p:txBody>
          <a:bodyPr lIns="252000">
            <a:noAutofit/>
          </a:bodyPr>
          <a:lstStyle/>
          <a:p>
            <a:pPr indent="-384048" algn="ctr">
              <a:lnSpc>
                <a:spcPct val="120000"/>
              </a:lnSpc>
              <a:buClr>
                <a:schemeClr val="accent1">
                  <a:lumMod val="50000"/>
                </a:schemeClr>
              </a:buClr>
              <a:buNone/>
              <a:defRPr/>
            </a:pPr>
            <a:endParaRPr lang="ru-RU" sz="1300" b="1" dirty="0" smtClean="0"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  <a:p>
            <a:pPr indent="-384048" algn="ctr">
              <a:lnSpc>
                <a:spcPct val="120000"/>
              </a:lnSpc>
              <a:buClr>
                <a:schemeClr val="accent1">
                  <a:lumMod val="50000"/>
                </a:schemeClr>
              </a:buClr>
              <a:buNone/>
              <a:defRPr/>
            </a:pPr>
            <a:endParaRPr lang="ru-RU" sz="1300" b="1" dirty="0" smtClean="0"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  <a:p>
            <a:pPr indent="-384048" algn="ctr">
              <a:lnSpc>
                <a:spcPct val="120000"/>
              </a:lnSpc>
              <a:buClr>
                <a:schemeClr val="accent1">
                  <a:lumMod val="50000"/>
                </a:schemeClr>
              </a:buClr>
              <a:buNone/>
              <a:defRPr/>
            </a:pPr>
            <a:r>
              <a:rPr lang="ru-RU" sz="13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НАПРАВЛЕНИЯ ПОВЫШЕНИЯ ЭФФЕКТИВНОСТИ БЮДЖЕТНЫХ РАСХОДОВ</a:t>
            </a:r>
          </a:p>
          <a:p>
            <a:pPr marL="0" indent="-384048" algn="just">
              <a:lnSpc>
                <a:spcPct val="120000"/>
              </a:lnSpc>
              <a:buClr>
                <a:schemeClr val="accent1">
                  <a:lumMod val="50000"/>
                </a:schemeClr>
              </a:buClr>
              <a:buNone/>
              <a:defRPr/>
            </a:pPr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В целях повышения эффективности бюджетных расходов будет осуществляться работа по направлениям:</a:t>
            </a:r>
          </a:p>
          <a:p>
            <a:pPr marL="0" indent="-384048" algn="just">
              <a:lnSpc>
                <a:spcPct val="120000"/>
              </a:lnSpc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развитие системы финансового обеспечения оказания муниципальных услуг, в том числе за счет увеличения доходов муниципальных бюджетных и муниципальных автономных учреждений муниципального образования Каневской район социальной сферы от приносящей доход деятельности; рассмотрения вопросов перехода к оказанию муниципальных услуг на основе муниципального социального заказа;</a:t>
            </a:r>
          </a:p>
          <a:p>
            <a:pPr marL="0" indent="-384048" algn="just">
              <a:lnSpc>
                <a:spcPct val="120000"/>
              </a:lnSpc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совершенствование нормативной и методической базы реализации муниципальных программ муниципального образования Каневской район, в том числе на проектных принципах управления</a:t>
            </a:r>
          </a:p>
          <a:p>
            <a:pPr marL="0" indent="-384048" algn="just" fontAlgn="auto">
              <a:lnSpc>
                <a:spcPct val="12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развитие казначейского сопровождения</a:t>
            </a:r>
          </a:p>
          <a:p>
            <a:pPr marL="0" indent="-384048" algn="just" fontAlgn="auto">
              <a:lnSpc>
                <a:spcPct val="12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300" dirty="0" err="1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цифровизация</a:t>
            </a:r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бюджетного процесса, включая развитие единой государственной интегрированной информационной системы управления общественными финансами Краснодарского края</a:t>
            </a:r>
          </a:p>
          <a:p>
            <a:pPr>
              <a:buNone/>
            </a:pPr>
            <a:endParaRPr lang="ru-RU" sz="1300" dirty="0"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8115" y="0"/>
            <a:ext cx="3439885" cy="9144000"/>
          </a:xfrm>
          <a:prstGeom prst="rect">
            <a:avLst/>
          </a:prstGeom>
          <a:solidFill>
            <a:srgbClr val="33CCCC">
              <a:alpha val="50000"/>
            </a:srgbClr>
          </a:solidFill>
        </p:spPr>
        <p:txBody>
          <a:bodyPr wrap="square" rIns="360000">
            <a:spAutoFit/>
          </a:bodyPr>
          <a:lstStyle/>
          <a:p>
            <a:pPr algn="ctr"/>
            <a:endParaRPr lang="ru-RU" sz="13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ctr"/>
            <a:endParaRPr lang="ru-RU" sz="13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ctr"/>
            <a:endParaRPr lang="ru-RU" sz="13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ctr"/>
            <a:endParaRPr lang="ru-RU" sz="13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cs typeface="Times New Roman" pitchFamily="18" charset="0"/>
              </a:rPr>
              <a:t>ОБЩИЕ ПОДХОДЫ К ФОРМИРОВАНИЮ РАСХОДОВ РАЙОННОГО БЮДЖЕТА</a:t>
            </a:r>
          </a:p>
          <a:p>
            <a:pPr algn="just"/>
            <a:endParaRPr lang="ru-RU" sz="13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just"/>
            <a:endParaRPr lang="ru-RU" sz="13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just"/>
            <a:r>
              <a:rPr lang="ru-RU" sz="1300" dirty="0" smtClean="0">
                <a:solidFill>
                  <a:srgbClr val="002060"/>
                </a:solidFill>
                <a:cs typeface="Times New Roman" pitchFamily="18" charset="0"/>
              </a:rPr>
              <a:t>В качестве «базовых» объемов расходов районного бюджета на 2022 год приняты бюджетные ассигнования, утвержденные на 2021 год. «Базовые» объемы бюджетных ассигнований уточнены с учетом:  </a:t>
            </a:r>
          </a:p>
          <a:p>
            <a:pPr algn="just"/>
            <a:endParaRPr lang="ru-RU" sz="13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300" dirty="0" smtClean="0">
                <a:solidFill>
                  <a:srgbClr val="002060"/>
                </a:solidFill>
                <a:cs typeface="Times New Roman" pitchFamily="18" charset="0"/>
              </a:rPr>
              <a:t>индексации с 1 октября 2022 г. оплаты труда категорий работников бюджетной сферы, которые не попадают под действие указов Президента Российской Федерации, на 4,0 %</a:t>
            </a:r>
          </a:p>
          <a:p>
            <a:pPr algn="just"/>
            <a:endParaRPr lang="ru-RU" sz="13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300" dirty="0" smtClean="0">
                <a:solidFill>
                  <a:srgbClr val="002060"/>
                </a:solidFill>
                <a:cs typeface="Times New Roman" pitchFamily="18" charset="0"/>
              </a:rPr>
              <a:t>повышения оплаты труда отдельных категорий работников социальной сферы с учетом сохранения достигнутого соотношения между уровнем оплаты труда отдельных категорий работников бюджетной сферы и уровнем средней заработной платы в Краснодарском крае</a:t>
            </a:r>
          </a:p>
          <a:p>
            <a:pPr algn="just"/>
            <a:endParaRPr lang="ru-RU" sz="13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300" dirty="0" smtClean="0">
                <a:solidFill>
                  <a:srgbClr val="002060"/>
                </a:solidFill>
                <a:cs typeface="Times New Roman" pitchFamily="18" charset="0"/>
              </a:rPr>
              <a:t>сохранения бюджетной стабильности, обеспечение своевременного исполнения расходных обязательств и реализации мер, направленных на поддержку социальной сферы</a:t>
            </a:r>
          </a:p>
          <a:p>
            <a:pPr>
              <a:buFont typeface="Wingdings" pitchFamily="2" charset="2"/>
              <a:buChar char="Ø"/>
            </a:pPr>
            <a:endParaRPr lang="ru-RU" sz="14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300" dirty="0" smtClean="0">
                <a:solidFill>
                  <a:srgbClr val="002060"/>
                </a:solidFill>
                <a:cs typeface="Times New Roman" pitchFamily="18" charset="0"/>
              </a:rPr>
              <a:t>объемов      финансирования, </a:t>
            </a:r>
          </a:p>
          <a:p>
            <a:pPr algn="just"/>
            <a:r>
              <a:rPr lang="ru-RU" sz="1300" dirty="0" smtClean="0">
                <a:solidFill>
                  <a:srgbClr val="002060"/>
                </a:solidFill>
                <a:cs typeface="Times New Roman" pitchFamily="18" charset="0"/>
              </a:rPr>
              <a:t>предусмотренных муниципальными программами муниципального образования Каневской район по годам их реализации</a:t>
            </a:r>
          </a:p>
          <a:p>
            <a:pPr algn="just"/>
            <a:endParaRPr lang="ru-RU" sz="13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just"/>
            <a:endParaRPr lang="ru-RU" sz="13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just"/>
            <a:endParaRPr lang="ru-RU" sz="13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just"/>
            <a:endParaRPr lang="ru-RU" sz="1300" dirty="0" smtClean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200830" y="174173"/>
            <a:ext cx="4593914" cy="104502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002060"/>
                </a:solidFill>
                <a:effectLst/>
                <a:latin typeface="+mn-lt"/>
                <a:cs typeface="Times New Roman" pitchFamily="18" charset="0"/>
              </a:rPr>
              <a:t>ОСНОВНЫЕ ПАРАМЕТРЫ БЮДЖЕТА МУНИЦИПАЛЬНОГО ОБРАЗОВАНИЯ КАНЕВСКОЙ РАЙОН</a:t>
            </a:r>
            <a:br>
              <a:rPr lang="ru-RU" sz="1400" b="1" dirty="0" smtClean="0">
                <a:solidFill>
                  <a:srgbClr val="002060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effectLst/>
                <a:latin typeface="+mn-lt"/>
                <a:cs typeface="Times New Roman" pitchFamily="18" charset="0"/>
              </a:rPr>
              <a:t> (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тыс.</a:t>
            </a:r>
            <a:r>
              <a:rPr lang="ru-RU" sz="1400" b="1" dirty="0" smtClean="0">
                <a:solidFill>
                  <a:srgbClr val="002060"/>
                </a:solidFill>
                <a:effectLst/>
                <a:latin typeface="+mn-lt"/>
                <a:cs typeface="Times New Roman" pitchFamily="18" charset="0"/>
              </a:rPr>
              <a:t>руб.)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23258" y="3634379"/>
            <a:ext cx="4691742" cy="883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1400" b="1" dirty="0" smtClean="0">
                <a:solidFill>
                  <a:srgbClr val="002060"/>
                </a:solidFill>
                <a:ea typeface="+mj-ea"/>
                <a:cs typeface="Times New Roman" pitchFamily="18" charset="0"/>
              </a:rPr>
              <a:t>БЕЗВОЗМЕЗДНЫЕ ПОСТУПЛЕНИЯ ОТ ДРУГИХ БЮДЖЕТОВ БЮДЖЕТНОЙ СИСТЕМЫ РФ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1400" b="1" dirty="0" smtClean="0">
                <a:solidFill>
                  <a:srgbClr val="002060"/>
                </a:solidFill>
                <a:ea typeface="+mj-ea"/>
                <a:cs typeface="Times New Roman" pitchFamily="18" charset="0"/>
              </a:rPr>
              <a:t>(тыс. </a:t>
            </a:r>
            <a:r>
              <a:rPr lang="ru-RU" sz="1400" b="1" dirty="0" err="1" smtClean="0">
                <a:solidFill>
                  <a:srgbClr val="002060"/>
                </a:solidFill>
                <a:ea typeface="+mj-ea"/>
                <a:cs typeface="Times New Roman" pitchFamily="18" charset="0"/>
              </a:rPr>
              <a:t>руб</a:t>
            </a:r>
            <a:r>
              <a:rPr lang="ru-RU" sz="1400" b="1" dirty="0" smtClean="0">
                <a:solidFill>
                  <a:srgbClr val="002060"/>
                </a:solidFill>
                <a:ea typeface="+mj-ea"/>
                <a:cs typeface="Times New Roman" pitchFamily="18" charset="0"/>
              </a:rPr>
              <a:t>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95942" y="1132112"/>
          <a:ext cx="6531429" cy="2463225"/>
        </p:xfrm>
        <a:graphic>
          <a:graphicData uri="http://schemas.openxmlformats.org/drawingml/2006/table">
            <a:tbl>
              <a:tblPr bandRow="1">
                <a:tableStyleId>{FABFCF23-3B69-468F-B69F-88F6DE6A72F2}</a:tableStyleId>
              </a:tblPr>
              <a:tblGrid>
                <a:gridCol w="1444243"/>
                <a:gridCol w="711344"/>
                <a:gridCol w="635899"/>
                <a:gridCol w="737813"/>
                <a:gridCol w="743831"/>
                <a:gridCol w="663165"/>
                <a:gridCol w="496140"/>
                <a:gridCol w="549497"/>
                <a:gridCol w="549497"/>
              </a:tblGrid>
              <a:tr h="21341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Наименование показателя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4684" marR="4684" marT="4684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2020*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4684" marR="4684" marT="4684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2021 год**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4684" marR="4684" marT="4684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Проект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4684" marR="4684" marT="4684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динамика, %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4684" marR="4684" marT="4684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1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2022 год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4684" marR="4684" marT="46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2023 год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4684" marR="4684" marT="46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2024 год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4684" marR="4684" marT="46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2022/ 2021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4684" marR="4684" marT="46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2023/ 2022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4684" marR="4684" marT="46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2024/ 2023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4684" marR="4684" marT="4684" marB="0" anchor="b"/>
                </a:tc>
              </a:tr>
              <a:tr h="3012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Доходы всего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4684" marR="4684" marT="4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2 387 326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4684" marR="4684" marT="4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2 112 848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4684" marR="4684" marT="4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2 076 493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4684" marR="4684" marT="4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2 064 366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4684" marR="4684" marT="4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1 987 249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4684" marR="4684" marT="4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98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4684" marR="4684" marT="4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99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4684" marR="4684" marT="4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96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4684" marR="4684" marT="4684" marB="0" anchor="b"/>
                </a:tc>
              </a:tr>
              <a:tr h="4214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Налоговые и неналоговые доходы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4684" marR="4684" marT="4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708 465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4684" marR="4684" marT="4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667 710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4684" marR="4684" marT="4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720 493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4684" marR="4684" marT="4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737 997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4684" marR="4684" marT="4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741 943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4684" marR="4684" marT="4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108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4684" marR="4684" marT="4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102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4684" marR="4684" marT="4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101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4684" marR="4684" marT="4684" marB="0" anchor="b"/>
                </a:tc>
              </a:tr>
              <a:tr h="43848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Безвозмездные поступления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4684" marR="4684" marT="4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1 678 861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4684" marR="4684" marT="4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1 445 138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4684" marR="4684" marT="4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1 355 999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4684" marR="4684" marT="4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1 326 369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4684" marR="4684" marT="4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1 245 306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4684" marR="4684" marT="4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94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4684" marR="4684" marT="4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98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4684" marR="4684" marT="4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94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4684" marR="4684" marT="4684" marB="0" anchor="b"/>
                </a:tc>
              </a:tr>
              <a:tr h="2455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Расходы, всего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4684" marR="4684" marT="4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2 349 938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4684" marR="4684" marT="4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2 227 548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4684" marR="4684" marT="4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2 146 625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4684" marR="4684" marT="4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2 064 366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4684" marR="4684" marT="4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1 987 249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4684" marR="4684" marT="4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96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4684" marR="4684" marT="4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96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4684" marR="4684" marT="4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96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4684" marR="4684" marT="4684" marB="0" anchor="b"/>
                </a:tc>
              </a:tr>
              <a:tr h="4214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Дефицит (-), </a:t>
                      </a:r>
                      <a:r>
                        <a:rPr lang="ru-RU" sz="1200" u="none" strike="noStrike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профицит</a:t>
                      </a:r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(+)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4684" marR="4684" marT="4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+37 388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4684" marR="4684" marT="4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-114 700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4684" marR="4684" marT="4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-70 132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4684" marR="4684" marT="4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4684" marR="4684" marT="4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4684" marR="4684" marT="46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х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4684" marR="4684" marT="46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х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4684" marR="4684" marT="46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х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4684" marR="4684" marT="4684" marB="0" anchor="b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4171" y="4445324"/>
          <a:ext cx="6477000" cy="3678663"/>
        </p:xfrm>
        <a:graphic>
          <a:graphicData uri="http://schemas.openxmlformats.org/drawingml/2006/table">
            <a:tbl>
              <a:tblPr bandRow="1">
                <a:tableStyleId>{FABFCF23-3B69-468F-B69F-88F6DE6A72F2}</a:tableStyleId>
              </a:tblPr>
              <a:tblGrid>
                <a:gridCol w="1894115"/>
                <a:gridCol w="635635"/>
                <a:gridCol w="654241"/>
                <a:gridCol w="665144"/>
                <a:gridCol w="654241"/>
                <a:gridCol w="676048"/>
                <a:gridCol w="392544"/>
                <a:gridCol w="457968"/>
                <a:gridCol w="447064"/>
              </a:tblGrid>
              <a:tr h="33858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Наименование</a:t>
                      </a:r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показателя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4" marR="4684" marT="4684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2020*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4" marR="4684" marT="4684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2021 год**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4" marR="4684" marT="4684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Проект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4" marR="4684" marT="4684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динамика, %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4" marR="4684" marT="4684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85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2022 год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4" marR="4684" marT="46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2023 год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4" marR="4684" marT="46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2024 год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4" marR="4684" marT="46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2022/ 2021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4" marR="4684" marT="46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2023/ 2022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4" marR="4684" marT="46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2024/ 2023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4" marR="4684" marT="4684" marB="0" anchor="b"/>
                </a:tc>
              </a:tr>
              <a:tr h="3385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Безвозмездные поступления, всего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4" marR="4684" marT="4684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1 680 051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1 444 938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1 355 999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1 326 369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1 245 306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9525" marR="9525" marT="9525" marB="0" anchor="b"/>
                </a:tc>
              </a:tr>
              <a:tr h="22285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Дотации, 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4" marR="4684" marT="4684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216 705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213 368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194 469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151 356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165 469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109</a:t>
                      </a:r>
                    </a:p>
                  </a:txBody>
                  <a:tcPr marL="9525" marR="9525" marT="9525" marB="0" anchor="b"/>
                </a:tc>
              </a:tr>
              <a:tr h="1673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из них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4" marR="4684" marT="4684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34583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на выравнивание бюджетной обеспеченности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4" marR="4684" marT="4684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185 705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209 411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194 469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151 356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165 469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109</a:t>
                      </a:r>
                    </a:p>
                  </a:txBody>
                  <a:tcPr marL="9525" marR="9525" marT="9525" marB="0" anchor="b"/>
                </a:tc>
              </a:tr>
              <a:tr h="67717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на поддержку мер по обеспечению сбалансированности бюджетов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4" marR="4684" marT="4684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26 317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</a:tr>
              <a:tr h="22786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прочие дотации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4" marR="4684" marT="4684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4 683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3 957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</a:tr>
              <a:tr h="28302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Субсидии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4" marR="4684" marT="4684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392 089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131 562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64 847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65 205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4 274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</a:tr>
              <a:tr h="19594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Субвенции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4" marR="4684" marT="4684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1 051 295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1 048 941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1 095 205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1 109 808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1 075 563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97</a:t>
                      </a:r>
                    </a:p>
                  </a:txBody>
                  <a:tcPr marL="9525" marR="9525" marT="9525" marB="0" anchor="b"/>
                </a:tc>
              </a:tr>
              <a:tr h="3385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Иные межбюджетные трансферты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4" marR="4684" marT="4684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19 962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51 067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1 478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200830" y="174173"/>
            <a:ext cx="4350883" cy="104502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ИСТОЧНИКИ ФИНАНСИРОВАНИЯ ДЕФИЦИТА </a:t>
            </a:r>
            <a:r>
              <a:rPr lang="ru-RU" sz="1400" b="1" dirty="0" smtClean="0">
                <a:solidFill>
                  <a:srgbClr val="002060"/>
                </a:solidFill>
                <a:effectLst/>
                <a:latin typeface="+mn-lt"/>
                <a:cs typeface="Times New Roman" pitchFamily="18" charset="0"/>
              </a:rPr>
              <a:t>БЮДЖЕТА</a:t>
            </a:r>
            <a:r>
              <a:rPr lang="ru-RU" sz="1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МУНИЦИПАЛЬНОГО ОБРАЗОВАНИЯ КАНЕВСКОЙ РАЙОН</a:t>
            </a:r>
            <a:br>
              <a:rPr lang="ru-RU" sz="1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</a:t>
            </a:r>
            <a:r>
              <a:rPr lang="ru-RU" sz="1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руб.)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90601" y="3955055"/>
            <a:ext cx="4691742" cy="1041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ИЗМЕНЕНИЕ ОСНОВНЫХ ХАРАКТЕРИСТИК БЮДЖЕТА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cs typeface="Times New Roman" pitchFamily="18" charset="0"/>
              </a:rPr>
              <a:t>МУНИЦИПАЛЬНОГО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ОБРАЗОВАНИЯ КАНЕВСКОЙ РАЙОН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НА 2022 – 2023 ГОДЫ***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(тыс.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руб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61257" y="7317403"/>
          <a:ext cx="6400799" cy="1463040"/>
        </p:xfrm>
        <a:graphic>
          <a:graphicData uri="http://schemas.openxmlformats.org/drawingml/2006/table">
            <a:tbl>
              <a:tblPr/>
              <a:tblGrid>
                <a:gridCol w="6400799"/>
              </a:tblGrid>
              <a:tr h="142117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Объём безвозмездных поступлений   будет уточняться после внесения </a:t>
                      </a:r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соответствующих </a:t>
                      </a:r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изменений в закон о краевом бюджете и распределения средств для бюджета муниципального образования Каневской район.             </a:t>
                      </a:r>
                      <a:endParaRPr lang="ru-RU" sz="1200" b="0" i="0" u="none" strike="noStrike" dirty="0" smtClean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*</a:t>
                      </a:r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Здесь и далее – фактические значения за </a:t>
                      </a:r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2020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год</a:t>
                      </a:r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. </a:t>
                      </a:r>
                      <a:b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**Здесь и далее - по доходам, дефициту бюджета, источникам финансирования дефицита бюджета, расходам- показатели, утвержденные решением Совета муниципального образования Каневской район </a:t>
                      </a:r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от 23.12.2018 № 27, в ред. от 16.09.2021 г </a:t>
                      </a:r>
                    </a:p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***</a:t>
                      </a:r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Отклонение относительно показателей, утвержденных решением  </a:t>
                      </a:r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№ 27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31354" y="1079657"/>
          <a:ext cx="6367749" cy="2799828"/>
        </p:xfrm>
        <a:graphic>
          <a:graphicData uri="http://schemas.openxmlformats.org/drawingml/2006/table">
            <a:tbl>
              <a:tblPr bandRow="1">
                <a:tableStyleId>{FABFCF23-3B69-468F-B69F-88F6DE6A72F2}</a:tableStyleId>
              </a:tblPr>
              <a:tblGrid>
                <a:gridCol w="2655065"/>
                <a:gridCol w="616945"/>
                <a:gridCol w="837282"/>
                <a:gridCol w="749147"/>
                <a:gridCol w="727113"/>
                <a:gridCol w="782197"/>
              </a:tblGrid>
              <a:tr h="18757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Наименование показателя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2" marR="6292" marT="6292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2020*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2" marR="6292" marT="6292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2021 год**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2" marR="6292" marT="6292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Проект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2" marR="6292" marT="6292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5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2022 год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2" marR="6292" marT="62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2023 год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2" marR="6292" marT="62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2024 год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2" marR="6292" marT="6292" marB="0" anchor="b"/>
                </a:tc>
              </a:tr>
              <a:tr h="36891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Источники финансирования дефицита бюджета всего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2" marR="6292" marT="62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-37 388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2" marR="6292" marT="62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114 700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2" marR="6292" marT="62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70 132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2" marR="6292" marT="62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2" marR="6292" marT="62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2" marR="6292" marT="6292" marB="0" anchor="b"/>
                </a:tc>
              </a:tr>
              <a:tr h="55025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Разница между привлеченными и погашенными кредитами кредитных организаций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2" marR="6292" marT="62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2" marR="6292" marT="62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2" marR="6292" marT="62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2" marR="6292" marT="62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2" marR="6292" marT="62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2" marR="6292" marT="6292" marB="0" anchor="b"/>
                </a:tc>
              </a:tr>
              <a:tr h="36891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Разница между привлеченными и погашенными бюджетными кредитами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2" marR="6292" marT="62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2" marR="6292" marT="62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2" marR="6292" marT="62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2" marR="6292" marT="62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2" marR="6292" marT="62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2" marR="6292" marT="6292" marB="0" anchor="b"/>
                </a:tc>
              </a:tr>
              <a:tr h="18757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Прочие источники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2" marR="6292" marT="62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-37 388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2" marR="6292" marT="62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114 700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2" marR="6292" marT="62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70 132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2" marR="6292" marT="62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2" marR="6292" marT="62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2" marR="6292" marT="6292" marB="0" anchor="b"/>
                </a:tc>
              </a:tr>
              <a:tr h="18757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в том числе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2" marR="6292" marT="6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 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2" marR="6292" marT="6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 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2" marR="6292" marT="6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 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2" marR="6292" marT="6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 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2" marR="6292" marT="6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 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2" marR="6292" marT="6292" marB="0" anchor="b"/>
                </a:tc>
              </a:tr>
              <a:tr h="18757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Изменение остатков средств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2" marR="6292" marT="62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-25 470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2" marR="6292" marT="62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123 700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2" marR="6292" marT="62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70 289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2" marR="6292" marT="62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2" marR="6292" marT="62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2" marR="6292" marT="6292" marB="0" anchor="b"/>
                </a:tc>
              </a:tr>
              <a:tr h="55025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Разница между кредитами, предоставленными другим бюджетам и погашенными другими бюджетами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2" marR="6292" marT="62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-11 918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2" marR="6292" marT="62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-9 000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2" marR="6292" marT="62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-157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2" marR="6292" marT="62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2" marR="6292" marT="62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2" marR="6292" marT="6292" marB="0" anchor="b"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98304" y="4946572"/>
          <a:ext cx="6433851" cy="2287392"/>
        </p:xfrm>
        <a:graphic>
          <a:graphicData uri="http://schemas.openxmlformats.org/drawingml/2006/table">
            <a:tbl>
              <a:tblPr bandRow="1">
                <a:tableStyleId>{FABFCF23-3B69-468F-B69F-88F6DE6A72F2}</a:tableStyleId>
              </a:tblPr>
              <a:tblGrid>
                <a:gridCol w="1410159"/>
                <a:gridCol w="892366"/>
                <a:gridCol w="749147"/>
                <a:gridCol w="782197"/>
                <a:gridCol w="826266"/>
                <a:gridCol w="804231"/>
                <a:gridCol w="969485"/>
              </a:tblGrid>
              <a:tr h="233082">
                <a:tc rowSpan="2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Наименование показателя</a:t>
                      </a:r>
                      <a:endParaRPr lang="ru-RU" sz="120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40" marR="5640" marT="5640" marB="0" anchor="b"/>
                </a:tc>
                <a:tc gridSpan="3"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2022 год</a:t>
                      </a:r>
                      <a:endParaRPr lang="ru-RU" sz="120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40" marR="5640" marT="564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2023 год</a:t>
                      </a:r>
                      <a:endParaRPr lang="ru-RU" sz="1200" u="none" strike="noStrike" kern="120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40" marR="5640" marT="564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87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бюджет  2021- 2023</a:t>
                      </a:r>
                      <a:endParaRPr lang="ru-RU" sz="120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40" marR="5640" marT="564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бюджет  2022- 2024</a:t>
                      </a:r>
                      <a:endParaRPr lang="ru-RU" sz="120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40" marR="5640" marT="564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отклонение</a:t>
                      </a:r>
                      <a:endParaRPr lang="ru-RU" sz="120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40" marR="5640" marT="564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бюджет  2021- 2023</a:t>
                      </a:r>
                      <a:endParaRPr lang="ru-RU" sz="120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40" marR="5640" marT="564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бюджет  2022- 2024</a:t>
                      </a:r>
                      <a:endParaRPr lang="ru-RU" sz="120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40" marR="5640" marT="564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отклонение</a:t>
                      </a:r>
                      <a:endParaRPr lang="ru-RU" sz="120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40" marR="5640" marT="564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435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Доходы всего</a:t>
                      </a:r>
                      <a:endParaRPr lang="ru-RU" sz="120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40" marR="5640" marT="564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1 873 092</a:t>
                      </a:r>
                      <a:endParaRPr lang="ru-RU" sz="120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40" marR="5640" marT="564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2 076 493</a:t>
                      </a:r>
                      <a:endParaRPr lang="ru-RU" sz="1200" u="none" strike="noStrike" kern="120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40" marR="5640" marT="564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203 401</a:t>
                      </a:r>
                      <a:endParaRPr lang="ru-RU" sz="120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40" marR="5640" marT="564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1 854 285</a:t>
                      </a:r>
                      <a:endParaRPr lang="ru-RU" sz="120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40" marR="5640" marT="564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2 064 366</a:t>
                      </a:r>
                      <a:endParaRPr lang="ru-RU" sz="1200" u="none" strike="noStrike" kern="120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40" marR="5640" marT="564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210 081</a:t>
                      </a:r>
                      <a:endParaRPr lang="ru-RU" sz="120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40" marR="5640" marT="564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435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Налоговые и неналоговые доходы</a:t>
                      </a:r>
                      <a:endParaRPr lang="ru-RU" sz="120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40" marR="5640" marT="564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565 946</a:t>
                      </a:r>
                      <a:endParaRPr lang="ru-RU" sz="1200" u="none" strike="noStrike" kern="120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40" marR="5640" marT="564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720 493</a:t>
                      </a:r>
                      <a:endParaRPr lang="ru-RU" sz="1200" u="none" strike="noStrike" kern="120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40" marR="5640" marT="564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154 547</a:t>
                      </a:r>
                      <a:endParaRPr lang="ru-RU" sz="120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40" marR="5640" marT="564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574 514</a:t>
                      </a:r>
                      <a:endParaRPr lang="ru-RU" sz="120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40" marR="5640" marT="564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737 997</a:t>
                      </a:r>
                      <a:endParaRPr lang="ru-RU" sz="1200" u="none" strike="noStrike" kern="120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40" marR="5640" marT="564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163 483</a:t>
                      </a:r>
                      <a:endParaRPr lang="ru-RU" sz="120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40" marR="5640" marT="564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435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Безвозмездные поступления</a:t>
                      </a:r>
                      <a:endParaRPr lang="ru-RU" sz="120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40" marR="5640" marT="564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1 307 145</a:t>
                      </a:r>
                      <a:endParaRPr lang="ru-RU" sz="1200" u="none" strike="noStrike" kern="120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40" marR="5640" marT="564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1 355 999</a:t>
                      </a:r>
                      <a:endParaRPr lang="ru-RU" sz="1200" u="none" strike="noStrike" kern="120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40" marR="5640" marT="564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48 854</a:t>
                      </a:r>
                      <a:endParaRPr lang="ru-RU" sz="120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40" marR="5640" marT="564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1 279 771</a:t>
                      </a:r>
                      <a:endParaRPr lang="ru-RU" sz="120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40" marR="5640" marT="564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1 326 369</a:t>
                      </a:r>
                      <a:endParaRPr lang="ru-RU" sz="1200" u="none" strike="noStrike" kern="120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40" marR="5640" marT="564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46 598</a:t>
                      </a:r>
                      <a:endParaRPr lang="ru-RU" sz="120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40" marR="5640" marT="564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435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Расходы, всего</a:t>
                      </a:r>
                      <a:endParaRPr lang="ru-RU" sz="120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40" marR="5640" marT="564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1 873 092</a:t>
                      </a:r>
                      <a:endParaRPr lang="ru-RU" sz="1200" u="none" strike="noStrike" kern="120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40" marR="5640" marT="564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2 146 625</a:t>
                      </a:r>
                      <a:endParaRPr lang="ru-RU" sz="1200" u="none" strike="noStrike" kern="120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40" marR="5640" marT="564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273 533</a:t>
                      </a:r>
                      <a:endParaRPr lang="ru-RU" sz="120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40" marR="5640" marT="564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1 854 285</a:t>
                      </a:r>
                      <a:endParaRPr lang="ru-RU" sz="120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40" marR="5640" marT="564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2 064 366</a:t>
                      </a:r>
                      <a:endParaRPr lang="ru-RU" sz="1200" u="none" strike="noStrike" kern="120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40" marR="5640" marT="564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210 081</a:t>
                      </a:r>
                      <a:endParaRPr lang="ru-RU" sz="120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40" marR="5640" marT="564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435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Дефицит (-), </a:t>
                      </a:r>
                      <a:r>
                        <a:rPr lang="ru-RU" sz="1200" u="none" strike="noStrike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профицит</a:t>
                      </a:r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(+)</a:t>
                      </a:r>
                      <a:endParaRPr lang="ru-RU" sz="120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40" marR="5640" marT="564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ru-RU" sz="1200" u="none" strike="noStrike" kern="120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40" marR="5640" marT="564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-70 132</a:t>
                      </a:r>
                      <a:endParaRPr lang="ru-RU" sz="1200" u="none" strike="noStrike" kern="120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40" marR="5640" marT="564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-70 132</a:t>
                      </a:r>
                      <a:endParaRPr lang="ru-RU" sz="120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40" marR="5640" marT="564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ru-RU" sz="120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40" marR="5640" marT="564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ru-RU" sz="120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40" marR="5640" marT="564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ru-RU" sz="120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40" marR="5640" marT="564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535" y="4579734"/>
            <a:ext cx="5428569" cy="7323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ОБЪЕМ ПОСТУПЛЕНИЙ ДОХОДОВ В БЮДЖЕТ МУНИЦИПАЛЬНОГО ОБРАЗОВАНИЯ КАНЕВСКОЙ РАЙОН, </a:t>
            </a:r>
            <a:br>
              <a:rPr lang="ru-RU" sz="14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тыс. руб.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4416" y="5318252"/>
          <a:ext cx="6422831" cy="3254207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1223510"/>
                <a:gridCol w="691116"/>
                <a:gridCol w="729421"/>
                <a:gridCol w="683046"/>
                <a:gridCol w="703412"/>
                <a:gridCol w="675274"/>
                <a:gridCol w="429263"/>
                <a:gridCol w="429263"/>
                <a:gridCol w="429263"/>
                <a:gridCol w="429263"/>
              </a:tblGrid>
              <a:tr h="8645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Наименование</a:t>
                      </a:r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доходного источника 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2020 год                      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2021 год                      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2022 год                      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2023 год                      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2024 год                      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динамика к предыдущему году, %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4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2021 год                      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2022 год                      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2023 год                      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2024 год                      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19830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Доходы всего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2 387 326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2 112 848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2 076 492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2 064 366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1 987 249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88,5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98,3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99,4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96,3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699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Налоговые доходы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604 091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601 950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647 663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664 557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667 931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99,6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107,6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102,6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100,5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8645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Налог на прибыль 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15 076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12 580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14 300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14 640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15 000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83,4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113,7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102,4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102,5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8645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Налог на доходы физических лиц 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465 819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482 375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455 225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468 950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468 845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103,6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94,4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103,0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100,0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31269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Акцизы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2 076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2 317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2 422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2 477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2 362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111,6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104,5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102,3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95,4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1729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34 679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58 100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119 004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121 384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123 811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167,5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204,8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102,0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102,0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39486" y="228601"/>
            <a:ext cx="6302829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При формировании прогнозируемого объема доходов бюджета муниципального района учитывались нормы действующего бюджетного и налогового законодательства и соответствующие изменения и дополнения, вводимые в действие с 1 января 2022 года и планируемые к принятию (введению) в 2023 и 2024 годах: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1) увеличение норматива отчислений в бюджет муниципального района от налога, взимаемого в связи с применением упрощенной системы налогообложения, в том числе минимального налога ,в соответствии с Законом Краснодарского края от 4 февраля 2002 года №437-КЗ «О бюджетном процессе в Краснодарском крае» (с дополнениями и изменениями);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2) увеличение размера дополнительного норматива  отчислений от налога на доходы с физических лиц в целях замены части дотации на выравнивание бюджетной обеспеченности в соответствии с Законом Краснодарского края «О краевом бюджете на 2022 год и на плановый период 2023 и 2024 годов»;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3) отмена системы налогообложения в виде единого налога на вмененный доход для отдельных видов деятельности с 1 января 2021 года в соответствии с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  <a:hlinkClick r:id="rId2"/>
              </a:rPr>
              <a:t>пунктом 8 статьи 5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Федерального закона от 29 июня 2012 г. N 97-ФЗ "О внесении изменений в часть первую и часть вторую Налогового кодекса Российской Федерации и статью 26 Федерального закона "О банках и банковской деятельности";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4) изменение дифференцированных нормативов зачисления в бюджеты бюджетной системы Российской Федерации по доходам от уплаты акцизов на автомобильный и прямогонный бензин, дизельное топливо, моторные масла для дизельных и (или) карбюраторных (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инжекторных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) двигателей, производимых на территории Российской Федерации, установленных законом Краснодарского края о краевом бюджете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934" y="247219"/>
            <a:ext cx="5428569" cy="7323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ОБЪЕМ ПОСТУПЛЕНИЙ ДОХОДОВ В БЮДЖЕТ МУНИЦИПАЛЬНОГО ОБРАЗОВАНИЯ КАНЕВСКОЙ РАЙОН, </a:t>
            </a:r>
            <a:br>
              <a:rPr lang="ru-RU" sz="14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тыс. руб.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42372" y="965808"/>
          <a:ext cx="6422831" cy="786384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1476259"/>
                <a:gridCol w="684327"/>
                <a:gridCol w="659219"/>
                <a:gridCol w="659218"/>
                <a:gridCol w="637954"/>
                <a:gridCol w="637953"/>
                <a:gridCol w="380112"/>
                <a:gridCol w="429263"/>
                <a:gridCol w="429263"/>
                <a:gridCol w="429263"/>
              </a:tblGrid>
              <a:tr h="8645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Наименование</a:t>
                      </a:r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доходного источника 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2020 год                      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2021 год                      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2022 год                      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2023 год                      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2024 год                      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динамика к предыдущему году, %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4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2021 год                      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2022 год                      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2023 год                      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2024 год                      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1729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Единый налог на вмененный доход для отдельных видов деятельности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24 123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5 100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500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21,1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9,8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20,0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х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8645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Единый сельскохозяйственный налог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57 858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27 578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30 252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30 616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31 262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47,7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109,7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101,2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102,1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1729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199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10 000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21 840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22 390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22 700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х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218,4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102,5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101,4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8645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Налог на имущество организаций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4 261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3 900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4 120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4 000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3 900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х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105,6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97,1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97,5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699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Неналоговые доходы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104 374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65 760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72 831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73 440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74 013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63,0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110,8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100,8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100,8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8645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Государственная пошлина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9 644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9 200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9 860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9 940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10 083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95,4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107,2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100,8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101,4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8645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Арендная плата за земли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56 730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45 885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51 060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51 060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51 060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80,9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111,3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100,0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100,0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8645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Доходы от сдачи в аренду имущества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1 169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1 247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989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989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989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106,6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79,3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100,0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100,0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15808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Плата за негативное воздействие на окружающую среду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2 281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3 895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4 083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4 281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4 490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170,8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104,8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104,8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104,9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1729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Доходы от оказания платных услуг и компенсации затрат государства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2 054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271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328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328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328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13,2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121,0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100,0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100,0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25935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Доходы от продажи земельных участков, находящихся в государственной и муниципальной собственности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24 391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1 090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1 102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1 102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1 102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4,5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101,1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100,0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100,0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8645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Штрафы, санкции, возмещение ущерба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6 150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3 750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4 463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4 794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5 015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61,0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119,0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107,4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104,6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8645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Прочие неналоговые доходы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1 955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422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946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946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946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21,6</a:t>
                      </a:r>
                      <a:endParaRPr lang="ru-RU" sz="120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223,9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0" marR="0" marT="0" marB="0" anchor="b"/>
                </a:tc>
              </a:tr>
              <a:tr h="6998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Безвозмездные поступления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1 678 861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1 445 138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1 355 999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1 326 369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1 245 306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86,1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93,8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97,8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93,9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26319" y="157227"/>
            <a:ext cx="6346371" cy="51465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ДИНАМИКА ДОХОДОВ БЮДЖЕТА, </a:t>
            </a:r>
            <a:br>
              <a:rPr lang="ru-RU" sz="14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тыс.рублей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202019" y="329609"/>
            <a:ext cx="6475228" cy="4148590"/>
            <a:chOff x="202019" y="329609"/>
            <a:chExt cx="6475228" cy="4148590"/>
          </a:xfrm>
        </p:grpSpPr>
        <p:sp>
          <p:nvSpPr>
            <p:cNvPr id="7" name="Блок-схема: узел 6"/>
            <p:cNvSpPr/>
            <p:nvPr/>
          </p:nvSpPr>
          <p:spPr>
            <a:xfrm>
              <a:off x="364292" y="4247297"/>
              <a:ext cx="152400" cy="1524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узел 8"/>
            <p:cNvSpPr/>
            <p:nvPr/>
          </p:nvSpPr>
          <p:spPr>
            <a:xfrm>
              <a:off x="2224045" y="4253442"/>
              <a:ext cx="152400" cy="152400"/>
            </a:xfrm>
            <a:prstGeom prst="flowChartConnector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4180437" y="4254363"/>
              <a:ext cx="152400" cy="152400"/>
            </a:xfrm>
            <a:prstGeom prst="flowChartConnector">
              <a:avLst/>
            </a:prstGeom>
            <a:solidFill>
              <a:srgbClr val="99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60012" y="4181728"/>
              <a:ext cx="144954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 smtClean="0">
                  <a:solidFill>
                    <a:srgbClr val="002060"/>
                  </a:solidFill>
                </a:rPr>
                <a:t>Налоговые доходы </a:t>
              </a:r>
              <a:endParaRPr lang="ru-RU" sz="1200" dirty="0">
                <a:solidFill>
                  <a:srgbClr val="002060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378685" y="4183660"/>
              <a:ext cx="160852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 smtClean="0">
                  <a:solidFill>
                    <a:schemeClr val="accent5">
                      <a:lumMod val="50000"/>
                    </a:schemeClr>
                  </a:solidFill>
                </a:rPr>
                <a:t>Неналоговые доходы</a:t>
              </a:r>
              <a:endParaRPr lang="ru-RU" sz="12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376845" y="4201200"/>
              <a:ext cx="220470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 smtClean="0">
                  <a:solidFill>
                    <a:schemeClr val="accent5">
                      <a:lumMod val="50000"/>
                    </a:schemeClr>
                  </a:solidFill>
                </a:rPr>
                <a:t>Безвозмездные поступления</a:t>
              </a:r>
              <a:endParaRPr lang="ru-RU" sz="12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grpSp>
          <p:nvGrpSpPr>
            <p:cNvPr id="18" name="Группа 17"/>
            <p:cNvGrpSpPr/>
            <p:nvPr/>
          </p:nvGrpSpPr>
          <p:grpSpPr>
            <a:xfrm>
              <a:off x="202019" y="329609"/>
              <a:ext cx="6475228" cy="3785191"/>
              <a:chOff x="202019" y="329609"/>
              <a:chExt cx="6475228" cy="3785191"/>
            </a:xfrm>
          </p:grpSpPr>
          <p:graphicFrame>
            <p:nvGraphicFramePr>
              <p:cNvPr id="13" name="Chart 9"/>
              <p:cNvGraphicFramePr>
                <a:graphicFrameLocks/>
              </p:cNvGraphicFramePr>
              <p:nvPr/>
            </p:nvGraphicFramePr>
            <p:xfrm>
              <a:off x="202019" y="733648"/>
              <a:ext cx="6475228" cy="338115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graphicFrame>
            <p:nvGraphicFramePr>
              <p:cNvPr id="17" name="Диаграмма 16"/>
              <p:cNvGraphicFramePr>
                <a:graphicFrameLocks/>
              </p:cNvGraphicFramePr>
              <p:nvPr/>
            </p:nvGraphicFramePr>
            <p:xfrm>
              <a:off x="744280" y="329609"/>
              <a:ext cx="5879804" cy="265814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</p:grpSp>
      </p:grpSp>
      <p:sp>
        <p:nvSpPr>
          <p:cNvPr id="20" name="Заголовок 1"/>
          <p:cNvSpPr txBox="1">
            <a:spLocks/>
          </p:cNvSpPr>
          <p:nvPr/>
        </p:nvSpPr>
        <p:spPr>
          <a:xfrm>
            <a:off x="295181" y="4446959"/>
            <a:ext cx="6346371" cy="514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Arial" pitchFamily="34" charset="0"/>
              </a:rPr>
              <a:t>СТРУКТУРА НАЛОГОВЫХ И НЕНАЛОГОВЫХ ДОХОДОВ БЮДЖЕТА</a:t>
            </a:r>
          </a:p>
        </p:txBody>
      </p:sp>
      <p:graphicFrame>
        <p:nvGraphicFramePr>
          <p:cNvPr id="23" name="Диаграмма 22"/>
          <p:cNvGraphicFramePr>
            <a:graphicFrameLocks/>
          </p:cNvGraphicFramePr>
          <p:nvPr/>
        </p:nvGraphicFramePr>
        <p:xfrm>
          <a:off x="159489" y="4945135"/>
          <a:ext cx="6496494" cy="2869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Блок-схема: узел 25"/>
          <p:cNvSpPr/>
          <p:nvPr/>
        </p:nvSpPr>
        <p:spPr>
          <a:xfrm>
            <a:off x="360000" y="7920000"/>
            <a:ext cx="152400" cy="152400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12000" y="7920000"/>
            <a:ext cx="57023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Налог, взимаемый в связи с применением упрощенной системы налогообложения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Блок-схема: узел 28"/>
          <p:cNvSpPr/>
          <p:nvPr/>
        </p:nvSpPr>
        <p:spPr>
          <a:xfrm>
            <a:off x="360000" y="8208000"/>
            <a:ext cx="152400" cy="152400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12000" y="8208000"/>
            <a:ext cx="55517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Единый налог на вмененный доход для отдельных видов деятельности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1" name="Блок-схема: узел 30"/>
          <p:cNvSpPr/>
          <p:nvPr/>
        </p:nvSpPr>
        <p:spPr>
          <a:xfrm>
            <a:off x="360000" y="8496000"/>
            <a:ext cx="152400" cy="152400"/>
          </a:xfrm>
          <a:prstGeom prst="flowChartConnector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12000" y="8496000"/>
            <a:ext cx="3429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Единый сельскохозяйственный налог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3" name="Блок-схема: узел 32"/>
          <p:cNvSpPr/>
          <p:nvPr/>
        </p:nvSpPr>
        <p:spPr>
          <a:xfrm>
            <a:off x="360000" y="8784000"/>
            <a:ext cx="152400" cy="152400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12000" y="8784000"/>
            <a:ext cx="3429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Прочие налоговые и неналоговые доходы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4" name="Блок-схема: узел 23"/>
          <p:cNvSpPr/>
          <p:nvPr/>
        </p:nvSpPr>
        <p:spPr>
          <a:xfrm>
            <a:off x="360000" y="76320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12000" y="7632000"/>
            <a:ext cx="34307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</a:rPr>
              <a:t>Налог на доходы физических лиц </a:t>
            </a:r>
            <a:endParaRPr lang="ru-RU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3135</TotalTime>
  <Words>7215</Words>
  <Application>Microsoft Office PowerPoint</Application>
  <PresentationFormat>Экран (4:3)</PresentationFormat>
  <Paragraphs>1823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Office Theme</vt:lpstr>
      <vt:lpstr>КАНЕВСКОЙ  РАЙОН</vt:lpstr>
      <vt:lpstr>Уважаемые жители Каневского района!</vt:lpstr>
      <vt:lpstr>Слайд 3</vt:lpstr>
      <vt:lpstr>Слайд 4</vt:lpstr>
      <vt:lpstr>ОСНОВНЫЕ ПАРАМЕТРЫ БЮДЖЕТА МУНИЦИПАЛЬНОГО ОБРАЗОВАНИЯ КАНЕВСКОЙ РАЙОН  (тыс.руб.)</vt:lpstr>
      <vt:lpstr>ИСТОЧНИКИ ФИНАНСИРОВАНИЯ ДЕФИЦИТА БЮДЖЕТА МУНИЦИПАЛЬНОГО ОБРАЗОВАНИЯ КАНЕВСКОЙ РАЙОН  (тыс.руб.)</vt:lpstr>
      <vt:lpstr>ОБЪЕМ ПОСТУПЛЕНИЙ ДОХОДОВ В БЮДЖЕТ МУНИЦИПАЛЬНОГО ОБРАЗОВАНИЯ КАНЕВСКОЙ РАЙОН,  тыс. руб.</vt:lpstr>
      <vt:lpstr>ОБЪЕМ ПОСТУПЛЕНИЙ ДОХОДОВ В БЮДЖЕТ МУНИЦИПАЛЬНОГО ОБРАЗОВАНИЯ КАНЕВСКОЙ РАЙОН,  тыс. руб.</vt:lpstr>
      <vt:lpstr>ДИНАМИКА ДОХОДОВ БЮДЖЕТА,  тыс.рублей</vt:lpstr>
      <vt:lpstr>ДИНАМИКА РАСХОДОВ БЮДЖЕТА,  тыс.рублей</vt:lpstr>
      <vt:lpstr>Слайд 11</vt:lpstr>
      <vt:lpstr>Слайд 12</vt:lpstr>
      <vt:lpstr>Слайд 13</vt:lpstr>
      <vt:lpstr>Слайд 14</vt:lpstr>
      <vt:lpstr>СТРУКТУРА РАСХОДОВ БЮДЖЕТА В 2022 ГОДУ</vt:lpstr>
      <vt:lpstr>ЗА СЧЕТ СРЕДСТВ РАЙОННОГО БЮДЖЕТА ФИНАНСИРУЮТСЯ</vt:lpstr>
      <vt:lpstr>Слайд 17</vt:lpstr>
      <vt:lpstr>Слайд 18</vt:lpstr>
      <vt:lpstr>Слайд 19</vt:lpstr>
      <vt:lpstr>Слайд 20</vt:lpstr>
      <vt:lpstr>МУНИЦИПАЛЬНАЯ ПРОГРАММА «РАЗВИТИЕ ОБРАЗОВАНИЯ»</vt:lpstr>
      <vt:lpstr>МУНИЦИПАЛЬНАЯ ПРОГРАММА «ДЕТИ КАНЕВСКОГО РАЙОНА»</vt:lpstr>
      <vt:lpstr>МУНИЦИПАЛЬНАЯ ПРОГРАММА «РАЗВИТИЕ КУЛЬТУРЫ»</vt:lpstr>
      <vt:lpstr>МУНИЦИПАЛЬНАЯ ПРОГРАММА «РАЗВИТИЕ ФИЗИЧЕСКОЙ КУЛЬТУРЫ И СПОРТА»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УЧАСТИЕ ГРАЖДАН В ОБСУЖДЕНИИ ПРОЕКТА БЮДЖЕТА МУНИЦИПАЛЬНОГО ОБРАЗОВАНИЯ КАНЕВСКОЙ РАЙОН</vt:lpstr>
      <vt:lpstr>Слайд 34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budjet</cp:lastModifiedBy>
  <cp:revision>302</cp:revision>
  <dcterms:created xsi:type="dcterms:W3CDTF">2016-11-18T14:12:19Z</dcterms:created>
  <dcterms:modified xsi:type="dcterms:W3CDTF">2021-12-10T07:49:17Z</dcterms:modified>
</cp:coreProperties>
</file>