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3" r:id="rId6"/>
    <p:sldId id="262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94" r:id="rId33"/>
    <p:sldId id="291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CCCC"/>
    <a:srgbClr val="33CCFF"/>
    <a:srgbClr val="0099FF"/>
    <a:srgbClr val="0099CC"/>
    <a:srgbClr val="00FF99"/>
    <a:srgbClr val="00FFCC"/>
    <a:srgbClr val="FFFFCC"/>
    <a:srgbClr val="FFCC99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1-2023%20&#1075;&#1075;\&#1051;&#1080;&#1089;&#1090;%20Microsoft%20Excel2021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55;&#1088;&#1086;&#1077;&#1082;&#1090;%20&#1085;&#1072;%202023-2025\&#1051;&#1080;&#1089;&#1090;%20Microsoft%20Excel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6955735262821888E-2"/>
          <c:y val="3.6712824690017201E-2"/>
          <c:w val="0.87297900262467187"/>
          <c:h val="0.96328717530998276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88900"/>
            </a:sp3d>
          </c:spPr>
          <c:explosion val="6"/>
          <c:dPt>
            <c:idx val="0"/>
            <c:spPr>
              <a:solidFill>
                <a:srgbClr val="4F81BD"/>
              </a:soli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dPt>
            <c:idx val="2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dPt>
            <c:idx val="6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cat>
            <c:strRef>
              <c:f>расходы!$B$116:$B$122</c:f>
              <c:strCache>
                <c:ptCount val="7"/>
                <c:pt idx="0">
                  <c:v>Социальное обеспечение и иные выплаты населению</c:v>
                </c:pt>
                <c:pt idx="1">
                  <c:v>Субсидии бюджетным и автономным учреждениям</c:v>
                </c:pt>
                <c:pt idx="2">
                  <c:v>Обеспечение деятельности органов местного самоуправления и казенных учреждений</c:v>
                </c:pt>
                <c:pt idx="3">
                  <c:v>Субсидии юридическим лицам</c:v>
                </c:pt>
                <c:pt idx="4">
                  <c:v>Бюджетные инвестиции</c:v>
                </c:pt>
                <c:pt idx="5">
                  <c:v>Межбюджетные трансферты</c:v>
                </c:pt>
                <c:pt idx="6">
                  <c:v>Другие расходы</c:v>
                </c:pt>
              </c:strCache>
            </c:strRef>
          </c:cat>
          <c:val>
            <c:numRef>
              <c:f>расходы!$C$116:$C$122</c:f>
              <c:numCache>
                <c:formatCode>#,##0</c:formatCode>
                <c:ptCount val="7"/>
                <c:pt idx="0">
                  <c:v>145916.4</c:v>
                </c:pt>
                <c:pt idx="1">
                  <c:v>1707752.1</c:v>
                </c:pt>
                <c:pt idx="2">
                  <c:v>398326.70000000007</c:v>
                </c:pt>
                <c:pt idx="3">
                  <c:v>17988.899999999976</c:v>
                </c:pt>
                <c:pt idx="4">
                  <c:v>106153.59999999999</c:v>
                </c:pt>
                <c:pt idx="5">
                  <c:v>35230.400000000001</c:v>
                </c:pt>
                <c:pt idx="6">
                  <c:v>29807.299999999814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8324743497971845E-2"/>
          <c:y val="9.3749628342203378E-2"/>
          <c:w val="0.68993754252940664"/>
          <c:h val="0.81250074331559363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расходы!$B$131:$B$135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расходы!$C$131:$C$135</c:f>
              <c:numCache>
                <c:formatCode>#,##0</c:formatCode>
                <c:ptCount val="5"/>
                <c:pt idx="0">
                  <c:v>1638437.5</c:v>
                </c:pt>
                <c:pt idx="1">
                  <c:v>105515.29999999999</c:v>
                </c:pt>
                <c:pt idx="2">
                  <c:v>13000</c:v>
                </c:pt>
                <c:pt idx="3">
                  <c:v>238989</c:v>
                </c:pt>
                <c:pt idx="4">
                  <c:v>131755.1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0088558374647614"/>
          <c:y val="0.1239202443898641"/>
          <c:w val="0.29002333041703121"/>
          <c:h val="0.78340952403605757"/>
        </c:manualLayout>
      </c:layout>
      <c:txPr>
        <a:bodyPr/>
        <a:lstStyle/>
        <a:p>
          <a:pPr>
            <a:defRPr sz="10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.24368313295876379"/>
          <c:y val="2.9166666666666667E-2"/>
          <c:w val="0.54834565116700562"/>
          <c:h val="0.67000984251968587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0.1322916666666667"/>
                  <c:y val="-8.0843973490927612E-17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расходы!$B$131:$B$135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расходы!$C$131:$C$135</c:f>
              <c:numCache>
                <c:formatCode>#,##0</c:formatCode>
                <c:ptCount val="5"/>
                <c:pt idx="0">
                  <c:v>1638437.5</c:v>
                </c:pt>
                <c:pt idx="1">
                  <c:v>105515.29999999999</c:v>
                </c:pt>
                <c:pt idx="2">
                  <c:v>13000</c:v>
                </c:pt>
                <c:pt idx="3">
                  <c:v>238989</c:v>
                </c:pt>
                <c:pt idx="4">
                  <c:v>131755.1</c:v>
                </c:pt>
              </c:numCache>
            </c:numRef>
          </c:val>
        </c:ser>
        <c:dLbls>
          <c:showVal val="1"/>
        </c:dLbls>
        <c:firstSliceAng val="0"/>
        <c:holeSize val="40"/>
      </c:doughnutChart>
    </c:plotArea>
    <c:legend>
      <c:legendPos val="b"/>
      <c:layout>
        <c:manualLayout>
          <c:xMode val="edge"/>
          <c:yMode val="edge"/>
          <c:x val="2.5393975006855495E-2"/>
          <c:y val="0.80162368766404235"/>
          <c:w val="0.97309264700121445"/>
          <c:h val="0.17134940944881891"/>
        </c:manualLayout>
      </c:layout>
      <c:overlay val="1"/>
      <c:txPr>
        <a:bodyPr/>
        <a:lstStyle/>
        <a:p>
          <a:pPr>
            <a:defRPr sz="10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2.9348058902275771E-2"/>
          <c:y val="0"/>
          <c:w val="0.91215562248995985"/>
          <c:h val="0.9463614583333336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0.1322916666666667"/>
                  <c:y val="-8.0843973490927488E-17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расходы!$B$143:$B$147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расходы!$C$143:$C$147</c:f>
              <c:numCache>
                <c:formatCode>#,##0</c:formatCode>
                <c:ptCount val="5"/>
                <c:pt idx="0">
                  <c:v>16303.83405974486</c:v>
                </c:pt>
                <c:pt idx="1">
                  <c:v>1049.9661671343561</c:v>
                </c:pt>
                <c:pt idx="2">
                  <c:v>129.36095687304714</c:v>
                </c:pt>
                <c:pt idx="3">
                  <c:v>2378.1419786255901</c:v>
                </c:pt>
                <c:pt idx="4">
                  <c:v>1311.0742929926157</c:v>
                </c:pt>
              </c:numCache>
            </c:numRef>
          </c:val>
        </c:ser>
        <c:dLbls>
          <c:showVal val="1"/>
        </c:dLbls>
        <c:firstSliceAng val="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plotArea>
      <c:layout>
        <c:manualLayout>
          <c:layoutTarget val="inner"/>
          <c:xMode val="edge"/>
          <c:yMode val="edge"/>
          <c:x val="3.0555555555555575E-2"/>
          <c:y val="0"/>
          <c:w val="0.93888888888888944"/>
          <c:h val="0.79097835241211811"/>
        </c:manualLayout>
      </c:layout>
      <c:barChart>
        <c:barDir val="col"/>
        <c:grouping val="stacked"/>
        <c:ser>
          <c:idx val="0"/>
          <c:order val="0"/>
          <c:tx>
            <c:strRef>
              <c:f>расходы!$B$191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95250" h="25400"/>
            </a:sp3d>
          </c:spPr>
          <c:dLbls>
            <c:dLblPos val="ctr"/>
            <c:showVal val="1"/>
          </c:dLbls>
          <c:cat>
            <c:strRef>
              <c:f>расходы!$C$190:$G$190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расходы!$C$191:$G$191</c:f>
              <c:numCache>
                <c:formatCode>#,##0</c:formatCode>
                <c:ptCount val="5"/>
                <c:pt idx="0">
                  <c:v>485954.3</c:v>
                </c:pt>
                <c:pt idx="1">
                  <c:v>509460.2</c:v>
                </c:pt>
                <c:pt idx="2">
                  <c:v>498924.70000000007</c:v>
                </c:pt>
                <c:pt idx="3">
                  <c:v>496453.20000000007</c:v>
                </c:pt>
                <c:pt idx="4">
                  <c:v>496739.50000000006</c:v>
                </c:pt>
              </c:numCache>
            </c:numRef>
          </c:val>
        </c:ser>
        <c:ser>
          <c:idx val="1"/>
          <c:order val="1"/>
          <c:tx>
            <c:strRef>
              <c:f>расходы!$B$192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1"/>
            </a:solidFill>
          </c:spPr>
          <c:dLbls>
            <c:dLblPos val="ctr"/>
            <c:showVal val="1"/>
          </c:dLbls>
          <c:cat>
            <c:strRef>
              <c:f>расходы!$C$190:$G$190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расходы!$C$192:$G$192</c:f>
              <c:numCache>
                <c:formatCode>#,##0</c:formatCode>
                <c:ptCount val="5"/>
                <c:pt idx="0">
                  <c:v>800994.5</c:v>
                </c:pt>
                <c:pt idx="1">
                  <c:v>908786.5</c:v>
                </c:pt>
                <c:pt idx="2">
                  <c:v>831272.8</c:v>
                </c:pt>
                <c:pt idx="3">
                  <c:v>821804.40000000014</c:v>
                </c:pt>
                <c:pt idx="4">
                  <c:v>722460.9</c:v>
                </c:pt>
              </c:numCache>
            </c:numRef>
          </c:val>
        </c:ser>
        <c:ser>
          <c:idx val="2"/>
          <c:order val="2"/>
          <c:tx>
            <c:strRef>
              <c:f>расходы!$B$193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Pos val="ctr"/>
            <c:showVal val="1"/>
          </c:dLbls>
          <c:cat>
            <c:strRef>
              <c:f>расходы!$C$190:$G$190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расходы!$C$193:$G$193</c:f>
              <c:numCache>
                <c:formatCode>#,##0</c:formatCode>
                <c:ptCount val="5"/>
                <c:pt idx="0">
                  <c:v>42746.6</c:v>
                </c:pt>
                <c:pt idx="1">
                  <c:v>39664.199999999997</c:v>
                </c:pt>
                <c:pt idx="2">
                  <c:v>49054.499999999993</c:v>
                </c:pt>
                <c:pt idx="3">
                  <c:v>48256.7</c:v>
                </c:pt>
                <c:pt idx="4">
                  <c:v>48279.299999999996</c:v>
                </c:pt>
              </c:numCache>
            </c:numRef>
          </c:val>
        </c:ser>
        <c:ser>
          <c:idx val="3"/>
          <c:order val="3"/>
          <c:tx>
            <c:strRef>
              <c:f>расходы!$B$194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Pos val="ctr"/>
            <c:showVal val="1"/>
          </c:dLbls>
          <c:cat>
            <c:strRef>
              <c:f>расходы!$C$190:$G$190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расходы!$C$194:$G$194</c:f>
              <c:numCache>
                <c:formatCode>#,##0</c:formatCode>
                <c:ptCount val="5"/>
                <c:pt idx="0">
                  <c:v>104146.8</c:v>
                </c:pt>
                <c:pt idx="1">
                  <c:v>120570.7</c:v>
                </c:pt>
                <c:pt idx="2">
                  <c:v>133675.79999999999</c:v>
                </c:pt>
                <c:pt idx="3">
                  <c:v>91155.200000000012</c:v>
                </c:pt>
                <c:pt idx="4">
                  <c:v>109574.5</c:v>
                </c:pt>
              </c:numCache>
            </c:numRef>
          </c:val>
        </c:ser>
        <c:dLbls>
          <c:showVal val="1"/>
        </c:dLbls>
        <c:gapWidth val="27"/>
        <c:overlap val="100"/>
        <c:axId val="102970496"/>
        <c:axId val="102972032"/>
      </c:barChart>
      <c:catAx>
        <c:axId val="102970496"/>
        <c:scaling>
          <c:orientation val="minMax"/>
        </c:scaling>
        <c:axPos val="b"/>
        <c:tickLblPos val="nextTo"/>
        <c:crossAx val="102972032"/>
        <c:crosses val="autoZero"/>
        <c:auto val="1"/>
        <c:lblAlgn val="ctr"/>
        <c:lblOffset val="100"/>
      </c:catAx>
      <c:valAx>
        <c:axId val="102972032"/>
        <c:scaling>
          <c:orientation val="minMax"/>
        </c:scaling>
        <c:delete val="1"/>
        <c:axPos val="l"/>
        <c:numFmt formatCode="#,##0" sourceLinked="1"/>
        <c:tickLblPos val="nextTo"/>
        <c:crossAx val="102970496"/>
        <c:crosses val="autoZero"/>
        <c:crossBetween val="between"/>
      </c:valAx>
    </c:plotArea>
    <c:plotVisOnly val="1"/>
  </c:chart>
  <c:txPr>
    <a:bodyPr/>
    <a:lstStyle/>
    <a:p>
      <a:pPr>
        <a:defRPr b="1">
          <a:solidFill>
            <a:srgbClr val="002060"/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/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-3.7037037037037056E-2"/>
                  <c:y val="-0.15656565656565666"/>
                </c:manualLayout>
              </c:layout>
              <c:showPercent val="1"/>
            </c:dLbl>
            <c:dLbl>
              <c:idx val="2"/>
              <c:layout>
                <c:manualLayout>
                  <c:x val="1.1419753086419758E-2"/>
                  <c:y val="-0.17582756700866928"/>
                </c:manualLayout>
              </c:layout>
              <c:showPercent val="1"/>
            </c:dLbl>
            <c:dLbl>
              <c:idx val="3"/>
              <c:layout>
                <c:manualLayout>
                  <c:x val="-3.888888888888889E-2"/>
                  <c:y val="-0.15265307103667497"/>
                </c:manualLayout>
              </c:layout>
              <c:showPercent val="1"/>
            </c:dLbl>
            <c:dLbl>
              <c:idx val="4"/>
              <c:layout>
                <c:manualLayout>
                  <c:x val="5.5555555555555558E-3"/>
                  <c:y val="-0.16653062294909987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расходы!$B$185:$B$187</c:f>
              <c:strCache>
                <c:ptCount val="3"/>
                <c:pt idx="0">
                  <c:v>Финансирование муниципальных учреждений </c:v>
                </c:pt>
                <c:pt idx="1">
                  <c:v>Субсидии юридическим лицам</c:v>
                </c:pt>
                <c:pt idx="2">
                  <c:v>Прочие программные мероприятия </c:v>
                </c:pt>
              </c:strCache>
            </c:strRef>
          </c:cat>
          <c:val>
            <c:numRef>
              <c:f>расходы!$C$185:$C$187</c:f>
              <c:numCache>
                <c:formatCode>#,##0</c:formatCode>
                <c:ptCount val="3"/>
                <c:pt idx="0">
                  <c:v>1450016.7</c:v>
                </c:pt>
                <c:pt idx="1">
                  <c:v>8765.6</c:v>
                </c:pt>
                <c:pt idx="2">
                  <c:v>60747.000000000095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/>
      <c:txPr>
        <a:bodyPr/>
        <a:lstStyle/>
        <a:p>
          <a:pPr rtl="0">
            <a:defRPr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>
        <c:manualLayout>
          <c:layoutTarget val="inner"/>
          <c:xMode val="edge"/>
          <c:yMode val="edge"/>
          <c:x val="4.4536854768153965E-2"/>
          <c:y val="2.5338582677165402E-2"/>
          <c:w val="0.8724639107611547"/>
          <c:h val="0.9630726556907659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explosion val="3"/>
          <c:dPt>
            <c:idx val="0"/>
            <c:spPr>
              <a:solidFill>
                <a:srgbClr val="009999"/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Pt>
            <c:idx val="1"/>
            <c:spPr>
              <a:solidFill>
                <a:srgbClr val="33CCCC"/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89,0</a:t>
                    </a:r>
                    <a:r>
                      <a:rPr lang="ru-RU" sz="10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3.7798111538936891E-3"/>
                  <c:y val="-1.890749272145193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1</a:t>
                    </a:r>
                    <a:r>
                      <a:rPr lang="ru-RU" sz="1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1</a:t>
                    </a:r>
                    <a:r>
                      <a:rPr lang="en-US" sz="1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r>
                      <a:rPr lang="en-US" sz="10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-5.2462013299157423E-2"/>
                  <c:y val="-0.1386340468909285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расходы!$B$196:$B$197</c:f>
              <c:strCache>
                <c:ptCount val="2"/>
                <c:pt idx="0">
                  <c:v>Субсидии на выполнение муниципальных заданий 10-тью муниципальными учреждениями культуры - 151,2 млн.рублей</c:v>
                </c:pt>
                <c:pt idx="1">
                  <c:v>Другие расходы - 20,7 млн.рублей</c:v>
                </c:pt>
              </c:strCache>
            </c:strRef>
          </c:cat>
          <c:val>
            <c:numRef>
              <c:f>расходы!$C$196:$C$197</c:f>
              <c:numCache>
                <c:formatCode>General</c:formatCode>
                <c:ptCount val="2"/>
                <c:pt idx="0">
                  <c:v>151.19999999999999</c:v>
                </c:pt>
                <c:pt idx="1">
                  <c:v>20.7</c:v>
                </c:pt>
              </c:numCache>
            </c:numRef>
          </c:val>
        </c:ser>
        <c:dLbls>
          <c:showVal val="1"/>
        </c:dLbls>
        <c:firstSliceAng val="111"/>
        <c:holeSize val="41"/>
      </c:doughnutChart>
    </c:plotArea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7742359872495573E-2"/>
          <c:y val="5.869074492099334E-2"/>
          <c:w val="0.85153636248726561"/>
          <c:h val="0.73846333765241368"/>
        </c:manualLayout>
      </c:layout>
      <c:barChart>
        <c:barDir val="col"/>
        <c:grouping val="stacked"/>
        <c:ser>
          <c:idx val="0"/>
          <c:order val="0"/>
          <c:tx>
            <c:strRef>
              <c:f>ИСТОЧНИКИ!$A$3</c:f>
              <c:strCache>
                <c:ptCount val="1"/>
                <c:pt idx="0">
                  <c:v>Обязательства по бюджетным кредитам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ИСТОЧНИКИ!$B$2:$J$2</c:f>
              <c:numCache>
                <c:formatCode>dd/mm/yyyy</c:formatCode>
                <c:ptCount val="9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44562</c:v>
                </c:pt>
                <c:pt idx="8">
                  <c:v>44927</c:v>
                </c:pt>
              </c:numCache>
            </c:numRef>
          </c:cat>
          <c:val>
            <c:numRef>
              <c:f>ИСТОЧНИКИ!$B$3:$J$3</c:f>
              <c:numCache>
                <c:formatCode>#,##0</c:formatCode>
                <c:ptCount val="9"/>
                <c:pt idx="0">
                  <c:v>330000</c:v>
                </c:pt>
                <c:pt idx="1">
                  <c:v>47100</c:v>
                </c:pt>
                <c:pt idx="2">
                  <c:v>38000</c:v>
                </c:pt>
                <c:pt idx="3">
                  <c:v>50400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ИСТОЧНИКИ!$A$4</c:f>
              <c:strCache>
                <c:ptCount val="1"/>
                <c:pt idx="0">
                  <c:v>Обязательства по кредитам, полученным от кредитных организаций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ИСТОЧНИКИ!$B$2:$J$2</c:f>
              <c:numCache>
                <c:formatCode>dd/mm/yyyy</c:formatCode>
                <c:ptCount val="9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44562</c:v>
                </c:pt>
                <c:pt idx="8">
                  <c:v>44927</c:v>
                </c:pt>
              </c:numCache>
            </c:numRef>
          </c:cat>
          <c:val>
            <c:numRef>
              <c:f>ИСТОЧНИКИ!$B$4:$J$4</c:f>
              <c:numCache>
                <c:formatCode>#,##0</c:formatCode>
                <c:ptCount val="9"/>
                <c:pt idx="0">
                  <c:v>83000</c:v>
                </c:pt>
                <c:pt idx="1">
                  <c:v>96000</c:v>
                </c:pt>
                <c:pt idx="2">
                  <c:v>96000</c:v>
                </c:pt>
                <c:pt idx="3">
                  <c:v>38000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overlap val="100"/>
        <c:axId val="101568896"/>
        <c:axId val="101570432"/>
      </c:barChart>
      <c:dateAx>
        <c:axId val="101568896"/>
        <c:scaling>
          <c:orientation val="minMax"/>
        </c:scaling>
        <c:axPos val="b"/>
        <c:numFmt formatCode="dd/mm/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570432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101570432"/>
        <c:scaling>
          <c:orientation val="minMax"/>
        </c:scaling>
        <c:axPos val="l"/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56889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05"/>
          <c:y val="0.90592068569553819"/>
          <c:w val="0.9"/>
          <c:h val="6.282931430446193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206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9506172839506227E-3"/>
          <c:y val="3.2407407407407468E-2"/>
          <c:w val="0.87961565568192879"/>
          <c:h val="0.56481496062992131"/>
        </c:manualLayout>
      </c:layout>
      <c:lineChart>
        <c:grouping val="stacked"/>
        <c:ser>
          <c:idx val="0"/>
          <c:order val="0"/>
          <c:tx>
            <c:strRef>
              <c:f>ИСТОЧНИКИ!$A$11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marker>
            <c:spPr>
              <a:solidFill>
                <a:schemeClr val="accent1"/>
              </a:solidFill>
            </c:spPr>
          </c:marker>
          <c:val>
            <c:numRef>
              <c:f>ИСТОЧНИКИ!$B$11:$J$11</c:f>
              <c:numCache>
                <c:formatCode>General</c:formatCode>
                <c:ptCount val="9"/>
                <c:pt idx="0">
                  <c:v>30621.1</c:v>
                </c:pt>
                <c:pt idx="1">
                  <c:v>29554.7</c:v>
                </c:pt>
                <c:pt idx="2">
                  <c:v>12385.8</c:v>
                </c:pt>
                <c:pt idx="3">
                  <c:v>4350.2</c:v>
                </c:pt>
                <c:pt idx="4">
                  <c:v>150.5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marker val="1"/>
        <c:axId val="101576064"/>
        <c:axId val="101578240"/>
      </c:lineChart>
      <c:catAx>
        <c:axId val="101576064"/>
        <c:scaling>
          <c:orientation val="minMax"/>
        </c:scaling>
        <c:delete val="1"/>
        <c:axPos val="b"/>
        <c:tickLblPos val="nextTo"/>
        <c:crossAx val="101578240"/>
        <c:crosses val="autoZero"/>
        <c:auto val="1"/>
        <c:lblAlgn val="ctr"/>
        <c:lblOffset val="100"/>
      </c:catAx>
      <c:valAx>
        <c:axId val="101578240"/>
        <c:scaling>
          <c:orientation val="minMax"/>
        </c:scaling>
        <c:delete val="1"/>
        <c:axPos val="l"/>
        <c:numFmt formatCode="General" sourceLinked="1"/>
        <c:tickLblPos val="nextTo"/>
        <c:crossAx val="101576064"/>
        <c:crosses val="autoZero"/>
        <c:crossBetween val="between"/>
      </c:valAx>
    </c:plotArea>
    <c:legend>
      <c:legendPos val="t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167339952071222"/>
          <c:y val="3.5366614978754256E-2"/>
          <c:w val="0.89249471642131784"/>
          <c:h val="0.76950728851201289"/>
        </c:manualLayout>
      </c:layout>
      <c:barChart>
        <c:barDir val="col"/>
        <c:grouping val="stacked"/>
        <c:ser>
          <c:idx val="0"/>
          <c:order val="0"/>
          <c:tx>
            <c:strRef>
              <c:f>доходы!$B$40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доходы!$A$41:$A$51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доходы!$B$41:$B$51</c:f>
              <c:numCache>
                <c:formatCode>#,##0</c:formatCode>
                <c:ptCount val="11"/>
                <c:pt idx="0">
                  <c:v>404844</c:v>
                </c:pt>
                <c:pt idx="1">
                  <c:v>523213</c:v>
                </c:pt>
                <c:pt idx="2">
                  <c:v>422755</c:v>
                </c:pt>
                <c:pt idx="3">
                  <c:v>518711.19999999995</c:v>
                </c:pt>
                <c:pt idx="4">
                  <c:v>662000</c:v>
                </c:pt>
                <c:pt idx="5">
                  <c:v>604091</c:v>
                </c:pt>
                <c:pt idx="6">
                  <c:v>695031</c:v>
                </c:pt>
                <c:pt idx="7">
                  <c:v>718513</c:v>
                </c:pt>
                <c:pt idx="8">
                  <c:v>812440</c:v>
                </c:pt>
                <c:pt idx="9">
                  <c:v>800526</c:v>
                </c:pt>
                <c:pt idx="10">
                  <c:v>825880</c:v>
                </c:pt>
              </c:numCache>
            </c:numRef>
          </c:val>
        </c:ser>
        <c:ser>
          <c:idx val="1"/>
          <c:order val="1"/>
          <c:tx>
            <c:strRef>
              <c:f>доходы!$C$40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доходы!$A$41:$A$51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доходы!$C$41:$C$51</c:f>
              <c:numCache>
                <c:formatCode>#,##0</c:formatCode>
                <c:ptCount val="11"/>
                <c:pt idx="0">
                  <c:v>75480</c:v>
                </c:pt>
                <c:pt idx="1">
                  <c:v>56459</c:v>
                </c:pt>
                <c:pt idx="2">
                  <c:v>66874</c:v>
                </c:pt>
                <c:pt idx="3">
                  <c:v>84408.3</c:v>
                </c:pt>
                <c:pt idx="4">
                  <c:v>85900</c:v>
                </c:pt>
                <c:pt idx="5">
                  <c:v>104374</c:v>
                </c:pt>
                <c:pt idx="6">
                  <c:v>72864</c:v>
                </c:pt>
                <c:pt idx="7">
                  <c:v>88646</c:v>
                </c:pt>
                <c:pt idx="8">
                  <c:v>97876</c:v>
                </c:pt>
                <c:pt idx="9">
                  <c:v>97983</c:v>
                </c:pt>
                <c:pt idx="10">
                  <c:v>98271</c:v>
                </c:pt>
              </c:numCache>
            </c:numRef>
          </c:val>
        </c:ser>
        <c:ser>
          <c:idx val="2"/>
          <c:order val="2"/>
          <c:tx>
            <c:strRef>
              <c:f>доходы!$D$40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доходы!$A$41:$A$51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доходы!$D$41:$D$51</c:f>
              <c:numCache>
                <c:formatCode>#,##0</c:formatCode>
                <c:ptCount val="11"/>
                <c:pt idx="0">
                  <c:v>1191787</c:v>
                </c:pt>
                <c:pt idx="1">
                  <c:v>1241212</c:v>
                </c:pt>
                <c:pt idx="2">
                  <c:v>1196783</c:v>
                </c:pt>
                <c:pt idx="3">
                  <c:v>1358478.5</c:v>
                </c:pt>
                <c:pt idx="4">
                  <c:v>1398800</c:v>
                </c:pt>
                <c:pt idx="5">
                  <c:v>1678861</c:v>
                </c:pt>
                <c:pt idx="6">
                  <c:v>1481411</c:v>
                </c:pt>
                <c:pt idx="7">
                  <c:v>1597265</c:v>
                </c:pt>
                <c:pt idx="8">
                  <c:v>1477435</c:v>
                </c:pt>
                <c:pt idx="9">
                  <c:v>1424289</c:v>
                </c:pt>
                <c:pt idx="10">
                  <c:v>1341849</c:v>
                </c:pt>
              </c:numCache>
            </c:numRef>
          </c:val>
        </c:ser>
        <c:overlap val="100"/>
        <c:axId val="100917632"/>
        <c:axId val="100919168"/>
      </c:barChart>
      <c:catAx>
        <c:axId val="100917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Calibri" pitchFamily="34" charset="0"/>
                <a:ea typeface="Arial Cyr"/>
                <a:cs typeface="Calibri" pitchFamily="34" charset="0"/>
              </a:defRPr>
            </a:pPr>
            <a:endParaRPr lang="ru-RU"/>
          </a:p>
        </c:txPr>
        <c:crossAx val="100919168"/>
        <c:crosses val="autoZero"/>
        <c:auto val="1"/>
        <c:lblAlgn val="ctr"/>
        <c:lblOffset val="100"/>
        <c:tickLblSkip val="1"/>
        <c:tickMarkSkip val="1"/>
      </c:catAx>
      <c:valAx>
        <c:axId val="100919168"/>
        <c:scaling>
          <c:orientation val="minMax"/>
        </c:scaling>
        <c:axPos val="l"/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Calibri" pitchFamily="34" charset="0"/>
                <a:ea typeface="Arial Cyr"/>
                <a:cs typeface="Calibri" pitchFamily="34" charset="0"/>
              </a:defRPr>
            </a:pPr>
            <a:endParaRPr lang="ru-RU"/>
          </a:p>
        </c:txPr>
        <c:crossAx val="100917632"/>
        <c:crosses val="autoZero"/>
        <c:crossBetween val="between"/>
      </c:valAx>
      <c:spPr>
        <a:noFill/>
        <a:ln w="25400">
          <a:noFill/>
        </a:ln>
      </c:spPr>
    </c:plotArea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2857064741907261E-2"/>
          <c:y val="5.5939409787798683E-2"/>
          <c:w val="0.97714285714285765"/>
          <c:h val="0.92198581560283799"/>
        </c:manualLayout>
      </c:layout>
      <c:lineChart>
        <c:grouping val="standard"/>
        <c:ser>
          <c:idx val="1"/>
          <c:order val="0"/>
          <c:spPr>
            <a:ln>
              <a:noFill/>
            </a:ln>
          </c:spPr>
          <c:marker>
            <c:symbol val="none"/>
          </c:marker>
          <c:dLbls>
            <c:numFmt formatCode="#,##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ru-RU"/>
              </a:p>
            </c:txPr>
            <c:dLblPos val="r"/>
            <c:showVal val="1"/>
          </c:dLbls>
          <c:val>
            <c:numRef>
              <c:f>доходы!$B$55:$B$65</c:f>
              <c:numCache>
                <c:formatCode>#,##0.0</c:formatCode>
                <c:ptCount val="11"/>
                <c:pt idx="0">
                  <c:v>1672111</c:v>
                </c:pt>
                <c:pt idx="1">
                  <c:v>1820884</c:v>
                </c:pt>
                <c:pt idx="2">
                  <c:v>1686412</c:v>
                </c:pt>
                <c:pt idx="3">
                  <c:v>1961598</c:v>
                </c:pt>
                <c:pt idx="4">
                  <c:v>2146700</c:v>
                </c:pt>
                <c:pt idx="5">
                  <c:v>2387326</c:v>
                </c:pt>
                <c:pt idx="6">
                  <c:v>2249306</c:v>
                </c:pt>
                <c:pt idx="7">
                  <c:v>2404424</c:v>
                </c:pt>
                <c:pt idx="8">
                  <c:v>2387751</c:v>
                </c:pt>
                <c:pt idx="9">
                  <c:v>2322798</c:v>
                </c:pt>
                <c:pt idx="10">
                  <c:v>2266000</c:v>
                </c:pt>
              </c:numCache>
            </c:numRef>
          </c:val>
        </c:ser>
        <c:dLbls>
          <c:showVal val="1"/>
        </c:dLbls>
        <c:marker val="1"/>
        <c:axId val="100889728"/>
        <c:axId val="100891264"/>
      </c:lineChart>
      <c:catAx>
        <c:axId val="100889728"/>
        <c:scaling>
          <c:orientation val="minMax"/>
        </c:scaling>
        <c:delete val="1"/>
        <c:axPos val="b"/>
        <c:tickLblPos val="nextTo"/>
        <c:crossAx val="100891264"/>
        <c:crosses val="autoZero"/>
        <c:auto val="1"/>
        <c:lblAlgn val="ctr"/>
        <c:lblOffset val="100"/>
      </c:catAx>
      <c:valAx>
        <c:axId val="100891264"/>
        <c:scaling>
          <c:orientation val="minMax"/>
        </c:scaling>
        <c:delete val="1"/>
        <c:axPos val="l"/>
        <c:numFmt formatCode="#,##0.0" sourceLinked="1"/>
        <c:tickLblPos val="nextTo"/>
        <c:crossAx val="10088972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доходы!$A$86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доходы!$B$85:$F$85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доходы!$B$86:$F$86</c:f>
              <c:numCache>
                <c:formatCode>0%</c:formatCode>
                <c:ptCount val="5"/>
                <c:pt idx="0">
                  <c:v>0.22937657275980833</c:v>
                </c:pt>
                <c:pt idx="1">
                  <c:v>0.1955666702572717</c:v>
                </c:pt>
                <c:pt idx="2">
                  <c:v>0.23851900997733702</c:v>
                </c:pt>
                <c:pt idx="3">
                  <c:v>0.23456242412438491</c:v>
                </c:pt>
                <c:pt idx="4">
                  <c:v>0.24939126202846651</c:v>
                </c:pt>
              </c:numCache>
            </c:numRef>
          </c:val>
        </c:ser>
        <c:ser>
          <c:idx val="1"/>
          <c:order val="1"/>
          <c:tx>
            <c:strRef>
              <c:f>доходы!$A$87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доходы!$B$85:$F$85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доходы!$B$87:$F$87</c:f>
              <c:numCache>
                <c:formatCode>0%</c:formatCode>
                <c:ptCount val="5"/>
                <c:pt idx="0">
                  <c:v>3.8511791388068019E-2</c:v>
                </c:pt>
                <c:pt idx="1">
                  <c:v>5.1989021898393113E-2</c:v>
                </c:pt>
                <c:pt idx="2">
                  <c:v>6.2493943046164728E-2</c:v>
                </c:pt>
                <c:pt idx="3">
                  <c:v>6.5461990393225339E-2</c:v>
                </c:pt>
                <c:pt idx="4">
                  <c:v>6.8444848798737648E-2</c:v>
                </c:pt>
              </c:numCache>
            </c:numRef>
          </c:val>
        </c:ser>
        <c:ser>
          <c:idx val="2"/>
          <c:order val="2"/>
          <c:tx>
            <c:strRef>
              <c:f>доходы!$A$88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-2.7777777777777861E-3"/>
                  <c:y val="-7.092198581560277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7.092198581560287E-2"/>
                </c:manualLayout>
              </c:layout>
              <c:showVal val="1"/>
            </c:dLbl>
            <c:dLbl>
              <c:idx val="2"/>
              <c:layout>
                <c:manualLayout>
                  <c:x val="-2.7777777777777354E-3"/>
                  <c:y val="-6.6193853427895979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доходы!$B$85:$F$85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доходы!$B$88:$F$88</c:f>
              <c:numCache>
                <c:formatCode>0%</c:formatCode>
                <c:ptCount val="5"/>
                <c:pt idx="0">
                  <c:v>1.1941925582811777E-2</c:v>
                </c:pt>
                <c:pt idx="1">
                  <c:v>1.3242262280805E-2</c:v>
                </c:pt>
                <c:pt idx="2">
                  <c:v>1.4703373223862429E-2</c:v>
                </c:pt>
                <c:pt idx="3">
                  <c:v>1.5554514569775605E-2</c:v>
                </c:pt>
                <c:pt idx="4">
                  <c:v>1.6421009076965431E-2</c:v>
                </c:pt>
              </c:numCache>
            </c:numRef>
          </c:val>
        </c:ser>
        <c:ser>
          <c:idx val="3"/>
          <c:order val="3"/>
          <c:tx>
            <c:strRef>
              <c:f>доходы!$A$89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доходы!$B$85:$F$85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доходы!$B$89:$F$89</c:f>
              <c:numCache>
                <c:formatCode>0%</c:formatCode>
                <c:ptCount val="5"/>
                <c:pt idx="0">
                  <c:v>1.7117694364124504E-2</c:v>
                </c:pt>
                <c:pt idx="1">
                  <c:v>2.7970120066227979E-2</c:v>
                </c:pt>
                <c:pt idx="2">
                  <c:v>1.5548771115787032E-2</c:v>
                </c:pt>
                <c:pt idx="3">
                  <c:v>1.9774941285259261E-2</c:v>
                </c:pt>
                <c:pt idx="4">
                  <c:v>2.0485352248076329E-2</c:v>
                </c:pt>
              </c:numCache>
            </c:numRef>
          </c:val>
        </c:ser>
        <c:ser>
          <c:idx val="4"/>
          <c:order val="4"/>
          <c:tx>
            <c:strRef>
              <c:f>доходы!$A$90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222222222222225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944444444444440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66666666666668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94444444444445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9444444444444445E-2"/>
                  <c:y val="4.7281323877068574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доходы!$B$85:$F$85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доходы!$B$90:$F$90</c:f>
              <c:numCache>
                <c:formatCode>0%</c:formatCode>
                <c:ptCount val="5"/>
                <c:pt idx="0">
                  <c:v>4.4444197849912451E-2</c:v>
                </c:pt>
                <c:pt idx="1">
                  <c:v>4.6929096918470692E-2</c:v>
                </c:pt>
                <c:pt idx="2">
                  <c:v>4.9979281762749683E-2</c:v>
                </c:pt>
                <c:pt idx="3">
                  <c:v>5.1467878205352542E-2</c:v>
                </c:pt>
                <c:pt idx="4">
                  <c:v>5.3091094985188984E-2</c:v>
                </c:pt>
              </c:numCache>
            </c:numRef>
          </c:val>
        </c:ser>
        <c:ser>
          <c:idx val="5"/>
          <c:order val="5"/>
          <c:tx>
            <c:strRef>
              <c:f>доходы!$A$91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доходы!$B$85:$F$85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доходы!$B$91:$F$91</c:f>
              <c:numCache>
                <c:formatCode>0%</c:formatCode>
                <c:ptCount val="5"/>
                <c:pt idx="0">
                  <c:v>0.65860781805527591</c:v>
                </c:pt>
                <c:pt idx="1">
                  <c:v>0.66430282857883205</c:v>
                </c:pt>
                <c:pt idx="2">
                  <c:v>0.61875562087409997</c:v>
                </c:pt>
                <c:pt idx="3">
                  <c:v>0.613178251422003</c:v>
                </c:pt>
                <c:pt idx="4">
                  <c:v>0.59216643286256487</c:v>
                </c:pt>
              </c:numCache>
            </c:numRef>
          </c:val>
        </c:ser>
        <c:dLbls>
          <c:showVal val="1"/>
        </c:dLbls>
        <c:overlap val="100"/>
        <c:axId val="101872768"/>
        <c:axId val="101874304"/>
      </c:barChart>
      <c:catAx>
        <c:axId val="10187276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874304"/>
        <c:crosses val="autoZero"/>
        <c:auto val="1"/>
        <c:lblAlgn val="ctr"/>
        <c:lblOffset val="100"/>
      </c:catAx>
      <c:valAx>
        <c:axId val="101874304"/>
        <c:scaling>
          <c:orientation val="minMax"/>
        </c:scaling>
        <c:delete val="1"/>
        <c:axPos val="b"/>
        <c:numFmt formatCode="0%" sourceLinked="1"/>
        <c:tickLblPos val="nextTo"/>
        <c:crossAx val="10187276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col"/>
        <c:grouping val="stack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доходы!$B$97:$F$97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доходы!$B$98:$F$98</c:f>
              <c:numCache>
                <c:formatCode>#,##0</c:formatCode>
                <c:ptCount val="5"/>
                <c:pt idx="0">
                  <c:v>230894.8</c:v>
                </c:pt>
                <c:pt idx="1">
                  <c:v>206453.4</c:v>
                </c:pt>
                <c:pt idx="2">
                  <c:v>213915.8</c:v>
                </c:pt>
                <c:pt idx="3">
                  <c:v>166242</c:v>
                </c:pt>
                <c:pt idx="4">
                  <c:v>166741.5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доходы!$B$97:$F$97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доходы!$B$99:$F$99</c:f>
              <c:numCache>
                <c:formatCode>#,##0</c:formatCode>
                <c:ptCount val="5"/>
                <c:pt idx="0">
                  <c:v>119676.8</c:v>
                </c:pt>
                <c:pt idx="1">
                  <c:v>222796.79999999999</c:v>
                </c:pt>
                <c:pt idx="2">
                  <c:v>75794.899999999994</c:v>
                </c:pt>
                <c:pt idx="3">
                  <c:v>88299.199999999997</c:v>
                </c:pt>
                <c:pt idx="4">
                  <c:v>32743.7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доходы!$B$97:$F$97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доходы!$B$100:$F$100</c:f>
              <c:numCache>
                <c:formatCode>#,##0</c:formatCode>
                <c:ptCount val="5"/>
                <c:pt idx="0">
                  <c:v>1078801.4000000004</c:v>
                </c:pt>
                <c:pt idx="1">
                  <c:v>1142618.5</c:v>
                </c:pt>
                <c:pt idx="2">
                  <c:v>1186245.9000000004</c:v>
                </c:pt>
                <c:pt idx="3">
                  <c:v>1169748.2</c:v>
                </c:pt>
                <c:pt idx="4">
                  <c:v>1142363.7</c:v>
                </c:pt>
              </c:numCache>
            </c:numRef>
          </c:val>
        </c:ser>
        <c:ser>
          <c:idx val="3"/>
          <c:order val="3"/>
          <c:dLbls>
            <c:spPr>
              <a:solidFill>
                <a:schemeClr val="accent4">
                  <a:lumMod val="40000"/>
                  <a:lumOff val="60000"/>
                </a:schemeClr>
              </a:solidFill>
            </c:spPr>
            <c:showVal val="1"/>
          </c:dLbls>
          <c:cat>
            <c:strRef>
              <c:f>доходы!$B$97:$F$97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доходы!$B$101:$F$101</c:f>
              <c:numCache>
                <c:formatCode>#,##0</c:formatCode>
                <c:ptCount val="5"/>
                <c:pt idx="0">
                  <c:v>49713</c:v>
                </c:pt>
                <c:pt idx="1">
                  <c:v>27958</c:v>
                </c:pt>
                <c:pt idx="2">
                  <c:v>1478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100"/>
        <c:overlap val="100"/>
        <c:axId val="101922304"/>
        <c:axId val="101923840"/>
      </c:barChart>
      <c:catAx>
        <c:axId val="101922304"/>
        <c:scaling>
          <c:orientation val="minMax"/>
        </c:scaling>
        <c:axPos val="b"/>
        <c:tickLblPos val="nextTo"/>
        <c:crossAx val="101923840"/>
        <c:crosses val="autoZero"/>
        <c:auto val="1"/>
        <c:lblAlgn val="ctr"/>
        <c:lblOffset val="100"/>
      </c:catAx>
      <c:valAx>
        <c:axId val="101923840"/>
        <c:scaling>
          <c:orientation val="minMax"/>
        </c:scaling>
        <c:axPos val="l"/>
        <c:numFmt formatCode="#,##0" sourceLinked="1"/>
        <c:tickLblPos val="nextTo"/>
        <c:crossAx val="101922304"/>
        <c:crosses val="autoZero"/>
        <c:crossBetween val="between"/>
      </c:valAx>
    </c:plotArea>
    <c:plotVisOnly val="1"/>
    <c:dispBlanksAs val="zero"/>
  </c:chart>
  <c:txPr>
    <a:bodyPr/>
    <a:lstStyle/>
    <a:p>
      <a:pPr>
        <a:defRPr>
          <a:solidFill>
            <a:srgbClr val="002060"/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расходы!$B$3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расходы!$C$2:$M$2</c:f>
              <c:strCache>
                <c:ptCount val="11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  <c:pt idx="6">
                  <c:v>2021 г.</c:v>
                </c:pt>
                <c:pt idx="7">
                  <c:v>2022 г.</c:v>
                </c:pt>
                <c:pt idx="8">
                  <c:v>2023 г. </c:v>
                </c:pt>
                <c:pt idx="9">
                  <c:v>2024 г. </c:v>
                </c:pt>
                <c:pt idx="10">
                  <c:v>2025 г. </c:v>
                </c:pt>
              </c:strCache>
            </c:strRef>
          </c:cat>
          <c:val>
            <c:numRef>
              <c:f>расходы!$C$3:$M$3</c:f>
              <c:numCache>
                <c:formatCode>#,##0</c:formatCode>
                <c:ptCount val="11"/>
                <c:pt idx="0">
                  <c:v>1657672.2</c:v>
                </c:pt>
                <c:pt idx="1">
                  <c:v>1744006.1000000003</c:v>
                </c:pt>
                <c:pt idx="2">
                  <c:v>1720529</c:v>
                </c:pt>
                <c:pt idx="3">
                  <c:v>1942581.2000000002</c:v>
                </c:pt>
                <c:pt idx="4">
                  <c:v>2085858.9</c:v>
                </c:pt>
                <c:pt idx="5">
                  <c:v>2349937.9</c:v>
                </c:pt>
                <c:pt idx="6">
                  <c:v>2243606.2999999998</c:v>
                </c:pt>
                <c:pt idx="7">
                  <c:v>2518080.4000000004</c:v>
                </c:pt>
                <c:pt idx="8">
                  <c:v>2441175.4</c:v>
                </c:pt>
                <c:pt idx="9">
                  <c:v>2322798.2999999998</c:v>
                </c:pt>
                <c:pt idx="10">
                  <c:v>2265999.5999999987</c:v>
                </c:pt>
              </c:numCache>
            </c:numRef>
          </c:val>
        </c:ser>
        <c:dLbls>
          <c:showVal val="1"/>
        </c:dLbls>
        <c:axId val="101981184"/>
        <c:axId val="101987072"/>
      </c:barChart>
      <c:catAx>
        <c:axId val="101981184"/>
        <c:scaling>
          <c:orientation val="minMax"/>
        </c:scaling>
        <c:axPos val="b"/>
        <c:numFmt formatCode="@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987072"/>
        <c:crosses val="autoZero"/>
        <c:auto val="1"/>
        <c:lblAlgn val="ctr"/>
        <c:lblOffset val="100"/>
      </c:catAx>
      <c:valAx>
        <c:axId val="101987072"/>
        <c:scaling>
          <c:orientation val="minMax"/>
        </c:scaling>
        <c:delete val="1"/>
        <c:axPos val="l"/>
        <c:numFmt formatCode="#,##0" sourceLinked="1"/>
        <c:tickLblPos val="nextTo"/>
        <c:crossAx val="101981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206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6955735262821888E-2"/>
          <c:y val="0.18039100679013931"/>
          <c:w val="0.77530573880967613"/>
          <c:h val="0.8196089238845148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4F81BD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1482137649460486"/>
                  <c:y val="7.0303107272881261E-3"/>
                </c:manualLayout>
              </c:layout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smtClean="0"/>
                      <a:t>1707752</a:t>
                    </a:r>
                    <a:endParaRPr lang="en-US" sz="900"/>
                  </a:p>
                </c:rich>
              </c:tx>
              <c:showVal val="1"/>
            </c:dLbl>
            <c:dLbl>
              <c:idx val="3"/>
              <c:layout>
                <c:manualLayout>
                  <c:x val="-5.4542140565762579E-2"/>
                  <c:y val="-2.2694945389890807E-3"/>
                </c:manualLayout>
              </c:layout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900" b="1" dirty="0" smtClean="0"/>
                      <a:t>1</a:t>
                    </a:r>
                    <a:r>
                      <a:rPr lang="en-US" sz="900" b="1" dirty="0" smtClean="0"/>
                      <a:t>06 </a:t>
                    </a:r>
                    <a:r>
                      <a:rPr lang="en-US" sz="900" b="1" dirty="0"/>
                      <a:t>154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расходы!$B$116:$B$122</c:f>
              <c:strCache>
                <c:ptCount val="7"/>
                <c:pt idx="0">
                  <c:v>Социальное обеспечение и иные выплаты населению</c:v>
                </c:pt>
                <c:pt idx="1">
                  <c:v>Субсидии бюджетным и автономным учреждениям</c:v>
                </c:pt>
                <c:pt idx="2">
                  <c:v>Обеспечение деятельности органов местного самоуправления и казенных учреждений</c:v>
                </c:pt>
                <c:pt idx="3">
                  <c:v>Субсидии юридическим лицам</c:v>
                </c:pt>
                <c:pt idx="4">
                  <c:v>Бюджетные инвестиции</c:v>
                </c:pt>
                <c:pt idx="5">
                  <c:v>Межбюджетные трансферты</c:v>
                </c:pt>
                <c:pt idx="6">
                  <c:v>Другие расходы</c:v>
                </c:pt>
              </c:strCache>
            </c:strRef>
          </c:cat>
          <c:val>
            <c:numRef>
              <c:f>расходы!$C$116:$C$122</c:f>
              <c:numCache>
                <c:formatCode>#,##0</c:formatCode>
                <c:ptCount val="7"/>
                <c:pt idx="0">
                  <c:v>145916.4</c:v>
                </c:pt>
                <c:pt idx="1">
                  <c:v>1707752.1</c:v>
                </c:pt>
                <c:pt idx="2">
                  <c:v>398326.70000000007</c:v>
                </c:pt>
                <c:pt idx="3">
                  <c:v>17988.899999999983</c:v>
                </c:pt>
                <c:pt idx="4">
                  <c:v>106153.59999999999</c:v>
                </c:pt>
                <c:pt idx="5">
                  <c:v>35230.400000000001</c:v>
                </c:pt>
                <c:pt idx="6">
                  <c:v>29807.299999999814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3"/>
              </a:solidFill>
            </c:spPr>
          </c:dPt>
          <c:dPt>
            <c:idx val="7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9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3.0625665035113856E-2"/>
                  <c:y val="-1.8056970819823995E-2"/>
                </c:manualLayout>
              </c:layout>
              <c:showPercent val="1"/>
            </c:dLbl>
            <c:dLbl>
              <c:idx val="2"/>
              <c:layout>
                <c:manualLayout>
                  <c:x val="3.8730580974675466E-2"/>
                  <c:y val="-5.3000231588698495E-2"/>
                </c:manualLayout>
              </c:layout>
              <c:showPercent val="1"/>
            </c:dLbl>
            <c:dLbl>
              <c:idx val="4"/>
              <c:delete val="1"/>
            </c:dLbl>
            <c:dLbl>
              <c:idx val="6"/>
              <c:layout>
                <c:manualLayout>
                  <c:x val="-2.1167446974533589E-2"/>
                  <c:y val="1.1368689207966664E-2"/>
                </c:manualLayout>
              </c:layout>
              <c:showPercent val="1"/>
            </c:dLbl>
            <c:dLbl>
              <c:idx val="7"/>
              <c:layout>
                <c:manualLayout>
                  <c:x val="-1.7440590196495701E-2"/>
                  <c:y val="-1.4170912459471968E-2"/>
                </c:manualLayout>
              </c:layout>
              <c:showPercent val="1"/>
            </c:dLbl>
            <c:dLbl>
              <c:idx val="8"/>
              <c:layout>
                <c:manualLayout>
                  <c:x val="-1.4124636447471093E-2"/>
                  <c:y val="1.3125675467037225E-2"/>
                </c:manualLayout>
              </c:layout>
              <c:showPercent val="1"/>
            </c:dLbl>
            <c:dLbl>
              <c:idx val="9"/>
              <c:layout>
                <c:manualLayout>
                  <c:x val="-9.6371568418812548E-3"/>
                  <c:y val="-1.6169522927281153E-2"/>
                </c:manualLayout>
              </c:layout>
              <c:showPercent val="1"/>
            </c:dLbl>
            <c:dLbl>
              <c:idx val="10"/>
              <c:layout>
                <c:manualLayout>
                  <c:x val="1.6172235227353341E-2"/>
                  <c:y val="1.8681488343368869E-4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расходы!$C$23:$C$33</c:f>
              <c:numCache>
                <c:formatCode>#,##0</c:formatCode>
                <c:ptCount val="11"/>
                <c:pt idx="0">
                  <c:v>213364.3</c:v>
                </c:pt>
                <c:pt idx="1">
                  <c:v>21805.899999999987</c:v>
                </c:pt>
                <c:pt idx="2">
                  <c:v>16022.099999999993</c:v>
                </c:pt>
                <c:pt idx="3">
                  <c:v>25911.200000000001</c:v>
                </c:pt>
                <c:pt idx="4">
                  <c:v>2575</c:v>
                </c:pt>
                <c:pt idx="5">
                  <c:v>1638437.5</c:v>
                </c:pt>
                <c:pt idx="6">
                  <c:v>105515.29999999999</c:v>
                </c:pt>
                <c:pt idx="7">
                  <c:v>13000</c:v>
                </c:pt>
                <c:pt idx="8">
                  <c:v>238989</c:v>
                </c:pt>
                <c:pt idx="9">
                  <c:v>131755.1</c:v>
                </c:pt>
                <c:pt idx="10">
                  <c:v>33800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.14482964393601738"/>
          <c:y val="2.8204724409448818E-3"/>
          <c:w val="0.98962623826570362"/>
          <c:h val="0.89830839895013126"/>
        </c:manualLayout>
      </c:layout>
      <c:barChart>
        <c:barDir val="bar"/>
        <c:grouping val="stacked"/>
        <c:ser>
          <c:idx val="0"/>
          <c:order val="0"/>
          <c:dLbls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расходы!$C$38:$G$38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 </c:v>
                </c:pt>
                <c:pt idx="3">
                  <c:v>2024 г. </c:v>
                </c:pt>
                <c:pt idx="4">
                  <c:v>2025 г.</c:v>
                </c:pt>
              </c:strCache>
            </c:strRef>
          </c:cat>
          <c:val>
            <c:numRef>
              <c:f>расходы!$C$39:$G$39</c:f>
              <c:numCache>
                <c:formatCode>#,##0</c:formatCode>
                <c:ptCount val="5"/>
                <c:pt idx="0">
                  <c:v>1994797</c:v>
                </c:pt>
                <c:pt idx="1">
                  <c:v>2186997.3000000003</c:v>
                </c:pt>
                <c:pt idx="2">
                  <c:v>2127696.9</c:v>
                </c:pt>
                <c:pt idx="3">
                  <c:v>1997432.2</c:v>
                </c:pt>
                <c:pt idx="4">
                  <c:v>1917599.6</c:v>
                </c:pt>
              </c:numCache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расходы!$C$38:$G$38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 </c:v>
                </c:pt>
                <c:pt idx="3">
                  <c:v>2024 г. </c:v>
                </c:pt>
                <c:pt idx="4">
                  <c:v>2025 г.</c:v>
                </c:pt>
              </c:strCache>
            </c:strRef>
          </c:cat>
          <c:val>
            <c:numRef>
              <c:f>расходы!$C$40:$G$40</c:f>
              <c:numCache>
                <c:formatCode>#,##0</c:formatCode>
                <c:ptCount val="5"/>
                <c:pt idx="0">
                  <c:v>248809.3</c:v>
                </c:pt>
                <c:pt idx="1">
                  <c:v>328508.09999999998</c:v>
                </c:pt>
                <c:pt idx="2">
                  <c:v>310903.5</c:v>
                </c:pt>
                <c:pt idx="3">
                  <c:v>325366.10000000003</c:v>
                </c:pt>
                <c:pt idx="4">
                  <c:v>348400</c:v>
                </c:pt>
              </c:numCache>
            </c:numRef>
          </c:val>
        </c:ser>
        <c:dLbls>
          <c:showVal val="1"/>
        </c:dLbls>
        <c:gapWidth val="135"/>
        <c:overlap val="100"/>
        <c:axId val="102571008"/>
        <c:axId val="102589184"/>
      </c:barChart>
      <c:catAx>
        <c:axId val="102571008"/>
        <c:scaling>
          <c:orientation val="minMax"/>
        </c:scaling>
        <c:axPos val="l"/>
        <c:numFmt formatCode="@" sourceLinked="1"/>
        <c:tickLblPos val="nextTo"/>
        <c:txPr>
          <a:bodyPr rot="0" vert="horz"/>
          <a:lstStyle/>
          <a:p>
            <a:pPr>
              <a:defRPr sz="1000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02589184"/>
        <c:crosses val="autoZero"/>
        <c:auto val="1"/>
        <c:lblAlgn val="ctr"/>
        <c:lblOffset val="100"/>
        <c:tickLblSkip val="1"/>
      </c:catAx>
      <c:valAx>
        <c:axId val="102589184"/>
        <c:scaling>
          <c:orientation val="minMax"/>
        </c:scaling>
        <c:delete val="1"/>
        <c:axPos val="b"/>
        <c:numFmt formatCode="#,##0" sourceLinked="1"/>
        <c:tickLblPos val="nextTo"/>
        <c:crossAx val="102571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402C-EFD9-4B0E-B6F0-12EE13D7C79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B98E-0D32-42E7-A6BE-9DA8A833B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xfrm>
            <a:off x="685481" y="4341683"/>
            <a:ext cx="5487041" cy="4116481"/>
          </a:xfrm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09572" name="Номер слайда 3"/>
          <p:cNvSpPr txBox="1">
            <a:spLocks noGrp="1"/>
          </p:cNvSpPr>
          <p:nvPr/>
        </p:nvSpPr>
        <p:spPr bwMode="auto">
          <a:xfrm>
            <a:off x="3885453" y="8684827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33F633-651D-4C06-9DFD-F4F94122E055}" type="slidenum">
              <a:rPr lang="ru-RU" altLang="ru-RU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5AFB-C07A-4359-A1FC-31E267A4A69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5037"/>
            <a:ext cx="8229600" cy="58507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17CF-F093-4092-8C73-43229892B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kanevskadm.ru/deyatelnost/finansy-i-byudzh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evskadm.ru/deyatelnost/publichnye-slushaniya/2022-god/slushaniya/2114_29_11_2022.pd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legalacts.ru/doc/ukaz-prezidenta-rf-ot-21072020-n-474-o-natsionalnykh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457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КАНЕВСКОЙ РАЙОН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 ДЛЯ ГРАЖДАН</a:t>
            </a:r>
            <a:b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7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 ПРОЕКТУ БЮДЖЕТА НА 2023 ГОД </a:t>
            </a:r>
            <a:br>
              <a:rPr lang="ru-RU" altLang="ru-RU" sz="27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НА ПЛАНОВЫЙ ПЕРИОД 2024 И 2025 ГОДОВ</a:t>
            </a:r>
            <a:endParaRPr lang="ru-RU" sz="2700" dirty="0"/>
          </a:p>
        </p:txBody>
      </p:sp>
      <p:pic>
        <p:nvPicPr>
          <p:cNvPr id="2050" name="Picture 2" descr="Изображение Каневской район Краснодарского края на кар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7600"/>
            <a:ext cx="6858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Основные параметры бюджета муниципального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образования Каневской район, тыс.рублей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398" y="838200"/>
          <a:ext cx="8763001" cy="1323882"/>
        </p:xfrm>
        <a:graphic>
          <a:graphicData uri="http://schemas.openxmlformats.org/drawingml/2006/table">
            <a:tbl>
              <a:tblPr/>
              <a:tblGrid>
                <a:gridCol w="2514602"/>
                <a:gridCol w="685800"/>
                <a:gridCol w="761531"/>
                <a:gridCol w="773207"/>
                <a:gridCol w="827462"/>
                <a:gridCol w="838200"/>
                <a:gridCol w="838200"/>
                <a:gridCol w="762000"/>
                <a:gridCol w="761999"/>
              </a:tblGrid>
              <a:tr h="1436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r>
                        <a:rPr lang="en-US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год*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год**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Проект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динамика, %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2023/ 2022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2024/ 2023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2025/ 2024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всего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2 249 306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2 404 423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2 387 751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2 322 798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2 266 000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Налоговые и неналоговые доходы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767 896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807 158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910 317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898 509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924 151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113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Безвозмездные поступления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1 481 411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1 597 265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1 477 435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1 424 289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1 341 485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92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Расходы, всего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2 243 606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2 518 080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2 441 175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2 322 798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2 266 000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Дефицит (-), профицит (+)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+5 699,9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-113 657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-53 424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9200" y="2209800"/>
            <a:ext cx="716280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2577933"/>
          <a:ext cx="8763002" cy="2994786"/>
        </p:xfrm>
        <a:graphic>
          <a:graphicData uri="http://schemas.openxmlformats.org/drawingml/2006/table">
            <a:tbl>
              <a:tblPr/>
              <a:tblGrid>
                <a:gridCol w="2256683"/>
                <a:gridCol w="854123"/>
                <a:gridCol w="851127"/>
                <a:gridCol w="773207"/>
                <a:gridCol w="997975"/>
                <a:gridCol w="800178"/>
                <a:gridCol w="755225"/>
                <a:gridCol w="737242"/>
                <a:gridCol w="737242"/>
              </a:tblGrid>
              <a:tr h="1311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2021 год*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год**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Проект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динамика, %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2023/ 2022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2024/ 2023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2025/ 2024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поступления, всего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1 479 086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1 599 827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1 477 435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1 424 289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1 341 849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Дотации, 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230 895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206 453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213 916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166 242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166 742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из них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 выравнивание бюджетной обеспеченности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209 411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194 469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213 916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166 242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166 742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 поддержку мер по обеспечению сбалансированности бюджетов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17 526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1 383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прочие дотации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3 958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10 602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Субсидии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119 677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222 797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75 795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88 299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32 744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Субвенции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1 078 801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1 142 619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1 186 246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1 169 748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1 142 364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99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Иные межбюджетные трансферты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49 713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27 958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1 478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246" marR="6246" marT="6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" y="5791200"/>
          <a:ext cx="8763000" cy="921920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767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Объём безвозмездных поступлений   будет уточняться после внесения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соответствующих 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изменений в закон о краевом бюджете и распределения средств для бюджета муниципального образования Каневской район.     </a:t>
                      </a:r>
                      <a:endParaRPr lang="ru-RU" sz="1000" b="0" i="0" u="none" strike="noStrike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*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Здесь и далее – фактические значения за 2021 год. </a:t>
                      </a:r>
                      <a:b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**Здесь и далее - по доходам, дефициту бюджета, источникам финансирования дефицита бюджета, расходам- показатели, утвержденные решением Совета муниципального образования Каневской район от 29.12.2021 № 102, в ред. от 28.09.2022 г </a:t>
                      </a:r>
                      <a:endParaRPr lang="ru-RU" sz="1000" b="0" i="0" u="none" strike="noStrike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***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Отклонение относительно показателей, утвержденных решением    № 102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Основные параметры бюджета муниципального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образования Каневской район, тыс.рублей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19200" y="762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Calibri" pitchFamily="34" charset="0"/>
              </a:rPr>
              <a:t>ИСТОЧНИКИ ФИНАНСИРОВАНИЯ ДЕФИЦИТА БЮДЖЕТА МУНИЦИПАЛЬНОГО ОБРАЗОВАНИЯ КАНЕВСКОЙ РАЙОН</a:t>
            </a:r>
            <a:endParaRPr lang="ru-RU" sz="1200" dirty="0">
              <a:cs typeface="Calibr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600" y="1235139"/>
          <a:ext cx="8686800" cy="2090956"/>
        </p:xfrm>
        <a:graphic>
          <a:graphicData uri="http://schemas.openxmlformats.org/drawingml/2006/table">
            <a:tbl>
              <a:tblPr/>
              <a:tblGrid>
                <a:gridCol w="5486400"/>
                <a:gridCol w="609600"/>
                <a:gridCol w="685800"/>
                <a:gridCol w="609600"/>
                <a:gridCol w="685800"/>
                <a:gridCol w="609600"/>
              </a:tblGrid>
              <a:tr h="1761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2021 год*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год**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Проект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Источники финансирования дефицита бюджета всего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-5 700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113 657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53 424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Разница между привлеченными и погашенными кредитами кредитных организаций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Разница между привлеченными и погашенными бюджетными кредитами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Прочие источники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5 700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113 657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53 424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 том числе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Изменение остатков средств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7 755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113 814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53 424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Разница между кредитами, предоставленными другим бюджетам и погашенными другими бюджетами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-13 455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-157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7200" y="3429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ИЗМЕНЕНИЕ ОСНОВНЫХ  ХАРАКТЕРИСТИК БЮДЖЕТА МУНИЦИПАЛЬНОГО ОБРАЗОВАНИЯ КАНЕВСКОЙ РАЙОН НА 2023 – 2024 ГОДЫ*** 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8600" y="3886200"/>
          <a:ext cx="8610598" cy="1515680"/>
        </p:xfrm>
        <a:graphic>
          <a:graphicData uri="http://schemas.openxmlformats.org/drawingml/2006/table">
            <a:tbl>
              <a:tblPr/>
              <a:tblGrid>
                <a:gridCol w="3124200"/>
                <a:gridCol w="838200"/>
                <a:gridCol w="914400"/>
                <a:gridCol w="1066800"/>
                <a:gridCol w="882294"/>
                <a:gridCol w="918143"/>
                <a:gridCol w="866561"/>
              </a:tblGrid>
              <a:tr h="1278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  2022- 2024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  2023- 2025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отклонение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  2022- 2024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  2023- 2025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отклонение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всего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2 064 366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2 387 751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323 385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1 987 250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2 322 798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335 549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Налоговые и неналоговые доходы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737 997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910 317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172 320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741 943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898 509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156 566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Безвозмездные поступления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1 326 369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1 477 435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151 066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1 245 306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1 424 289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178 983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Расходы, всего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2 064 366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2 441 175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376 809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1 987 250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2 322 798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335 549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Дефицит (-), профицит (+)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-53 424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-53 424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Доходы бюджета муниципального      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Каневской район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762000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 формировании прогнозируемого объема доходов бюджета муниципального района учитывались нормы действующего бюджетного и налогового законодательства и соответствующие изменения и дополнения, вводимые в действие с 1 января 2023 года и планируемые к принятию (введению) в 2024 и 2025 годах, такие как: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1) изменение размера дополнительного норматива отчислений от налога на доходы с физических лиц в целях замены части дотации на выравнивание бюджетной обеспеченности в соответствии с Законом Краснодарского края «О краевом бюджете на 2023 год и на плановый период 2024 и 2025 годов»;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2) изменение дифференцированных нормативов зачисления в бюджеты бюджетной системы Российской Федерации по доходам от уплаты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инжекторных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двигателей, производимых на территории Российской Федерации, установленных законом Краснодарского края о краевом бюджете.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52400" y="3581400"/>
            <a:ext cx="8763000" cy="2971799"/>
            <a:chOff x="76200" y="3581401"/>
            <a:chExt cx="8763000" cy="2971799"/>
          </a:xfrm>
        </p:grpSpPr>
        <p:graphicFrame>
          <p:nvGraphicFramePr>
            <p:cNvPr id="15" name="Chart 9"/>
            <p:cNvGraphicFramePr>
              <a:graphicFrameLocks/>
            </p:cNvGraphicFramePr>
            <p:nvPr/>
          </p:nvGraphicFramePr>
          <p:xfrm>
            <a:off x="76200" y="4038601"/>
            <a:ext cx="8763000" cy="2514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Диаграмма 15"/>
            <p:cNvGraphicFramePr>
              <a:graphicFrameLocks/>
            </p:cNvGraphicFramePr>
            <p:nvPr/>
          </p:nvGraphicFramePr>
          <p:xfrm>
            <a:off x="609600" y="3581401"/>
            <a:ext cx="8001000" cy="14477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133600" y="2743200"/>
            <a:ext cx="4191000" cy="381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ДИНАМИКА ДОХОДОВ БЮДЖЕТА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838200" y="3352800"/>
            <a:ext cx="152400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3276600"/>
            <a:ext cx="220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Налоговые доходы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352800" y="3352800"/>
            <a:ext cx="152400" cy="1524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5200" y="3276600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Неналоговые доходы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6019800" y="3352800"/>
            <a:ext cx="152400" cy="1524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72200" y="3276600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Безвозмездные поступления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620000" y="2971800"/>
            <a:ext cx="1219200" cy="36225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Доходы бюджета муниципального      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Каневской район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" y="1219200"/>
          <a:ext cx="8839200" cy="4755654"/>
        </p:xfrm>
        <a:graphic>
          <a:graphicData uri="http://schemas.openxmlformats.org/drawingml/2006/table">
            <a:tbl>
              <a:tblPr/>
              <a:tblGrid>
                <a:gridCol w="2819400"/>
                <a:gridCol w="685800"/>
                <a:gridCol w="762000"/>
                <a:gridCol w="762000"/>
                <a:gridCol w="762000"/>
                <a:gridCol w="684960"/>
                <a:gridCol w="590760"/>
                <a:gridCol w="590760"/>
                <a:gridCol w="590760"/>
                <a:gridCol w="590760"/>
              </a:tblGrid>
              <a:tr h="9182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доходного источника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2021 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2022 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2023 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2024 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2025 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динамика к предыдущему году,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            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2 249 306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2 404 423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2 387 751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2 322 798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2 266 000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 на прибыль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15 806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17 500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14 582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14 844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15 216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 на доходы физических лиц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515 938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470 225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569 524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544 841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565 121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Акцизы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2 411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2 702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2 906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86 625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125 004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149 220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152 055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155 096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144,3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Единый налог на вмененный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4 736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38 503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67 252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37 127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45 933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46 420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26 861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31 840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35 108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36 130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37 210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 на имущество организаций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4 151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4 120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4 128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4 021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3 912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9 860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9 933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9 949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Арендная плата за земли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46 148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51 060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57 725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57 725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57 725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от сдачи в аренду имущества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1 078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3 083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4 314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16 588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18 935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18 935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18 935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384,5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6 469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4 513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5 773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5 573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5 583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69,8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127,9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1 481 411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1 597 265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1 477 435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1 424 289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1 341 849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" y="8382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ОБЪЕМ ПОСТУПЛЕНИЙ ДОХОДОВ В БЮДЖЕТ МУНИЦИПАЛЬНОГО ОБРАЗОВАНИЯ КАНЕВСКОЙ РАЙОН, </a:t>
            </a:r>
            <a:b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тыс. руб.</a:t>
            </a: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Доходы бюджета муниципального      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Каневской район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209800" y="838200"/>
            <a:ext cx="441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СТРУКТУРА ДОХОДОВ БЮДЖЕТА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5105400" y="1219200"/>
            <a:ext cx="152400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1143000"/>
            <a:ext cx="343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Налог на доходы физических лиц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105400" y="1447800"/>
            <a:ext cx="152400" cy="1524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57800" y="13716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Налог, взимаемый в связи с применением упрощенной системы налогообложения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5105400" y="1828800"/>
            <a:ext cx="152400" cy="1524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57800" y="17526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Налог, взимаемый в связи с применением патентной системы налогообложения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5105400" y="2209800"/>
            <a:ext cx="152400" cy="1524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57800" y="2133600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Единый сельскохозяйственный налог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105400" y="2438400"/>
            <a:ext cx="152400" cy="1524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57800" y="2362200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Прочие налоговые и неналоговые доходы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228600" y="914400"/>
          <a:ext cx="45720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Блок-схема: узел 20"/>
          <p:cNvSpPr/>
          <p:nvPr/>
        </p:nvSpPr>
        <p:spPr>
          <a:xfrm>
            <a:off x="5105400" y="2667000"/>
            <a:ext cx="152400" cy="1524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57800" y="259080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Безвозмездные поступления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2400" y="3657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Безвозмездные поступления в бюджете муниципального образования – это дотации, субсидии, субвенции из краевого бюджета и иные межбюджетные трансферты.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48000" y="4267200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Структура безвозмездных поступлений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304800" y="4476750"/>
          <a:ext cx="5200650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Блок-схема: узел 25"/>
          <p:cNvSpPr/>
          <p:nvPr/>
        </p:nvSpPr>
        <p:spPr>
          <a:xfrm>
            <a:off x="5791200" y="5257800"/>
            <a:ext cx="152400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5791200" y="5867400"/>
            <a:ext cx="152400" cy="1524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5791200" y="5562600"/>
            <a:ext cx="152400" cy="1524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5791200" y="6172200"/>
            <a:ext cx="152400" cy="1524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943600" y="518160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Дотации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3600" y="548640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Субсидии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43600" y="579120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Субвенции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43600" y="6096000"/>
            <a:ext cx="304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Иные межбюджетные трансферты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943600" y="4572000"/>
            <a:ext cx="1219200" cy="36225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Расходы бюджета муниципального      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Каневской район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152400" y="1066800"/>
          <a:ext cx="8839200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346371" cy="381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ДИНАМИКА РАСХОДОВ БЮДЖЕТА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696200" y="990600"/>
            <a:ext cx="1066800" cy="362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тыс.рублей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47800" y="2819400"/>
            <a:ext cx="611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БЮДЖЕТОВ (1)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72400" y="2971800"/>
            <a:ext cx="1111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тыс. </a:t>
            </a:r>
            <a:r>
              <a:rPr lang="ru-RU" sz="1200" dirty="0" err="1" smtClean="0">
                <a:solidFill>
                  <a:srgbClr val="002060"/>
                </a:solidFill>
                <a:cs typeface="Arial" pitchFamily="34" charset="0"/>
              </a:rPr>
              <a:t>руб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52400" y="3276600"/>
          <a:ext cx="8839202" cy="32918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370881"/>
                <a:gridCol w="749085"/>
                <a:gridCol w="674177"/>
                <a:gridCol w="674177"/>
                <a:gridCol w="674177"/>
                <a:gridCol w="674177"/>
                <a:gridCol w="524359"/>
                <a:gridCol w="524359"/>
                <a:gridCol w="524359"/>
                <a:gridCol w="449451"/>
              </a:tblGrid>
              <a:tr h="489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Наименование раздела и подраздела БК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динамика к предыдущему </a:t>
                      </a:r>
                      <a:r>
                        <a:rPr lang="ru-RU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году,%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2 243 606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2 518 080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2 441 175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2 322 798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2 266 000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112,2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96,9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95,2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166 124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197 562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213 364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188 960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195 308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118,9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108,0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88,6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103,4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Функционирование высшего должностного лица субъекта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РФ и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муниципального образования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1 582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3 322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3 491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3 491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3 491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210,0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105,1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331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Функционирование законодательных (представительных) органов государственной власти и 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1 252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1 410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1 236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1 269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126,7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112,6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87,7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102,6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331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Функционирование Правительства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РФ,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высших исполнительных органов государственной власти субъектов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РФ,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местных администраций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74 768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88 703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99 471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85 464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89 809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118,6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112,1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85,9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105,1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22 410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25 869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28 720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26 514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26 650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115,4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111,0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92,3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100,5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Расходы бюджета муниципального      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Каневской район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600200" y="762000"/>
            <a:ext cx="611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БЮДЖЕТОВ (2)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43800" y="1066800"/>
            <a:ext cx="1111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тыс. </a:t>
            </a:r>
            <a:r>
              <a:rPr lang="ru-RU" sz="1200" dirty="0" err="1" smtClean="0">
                <a:solidFill>
                  <a:srgbClr val="002060"/>
                </a:solidFill>
                <a:cs typeface="Arial" pitchFamily="34" charset="0"/>
              </a:rPr>
              <a:t>руб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52400" y="1295400"/>
          <a:ext cx="8839202" cy="53035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370881"/>
                <a:gridCol w="749085"/>
                <a:gridCol w="674177"/>
                <a:gridCol w="674177"/>
                <a:gridCol w="674177"/>
                <a:gridCol w="674177"/>
                <a:gridCol w="524359"/>
                <a:gridCol w="524359"/>
                <a:gridCol w="524359"/>
                <a:gridCol w="449451"/>
              </a:tblGrid>
              <a:tr h="489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Наименование раздела и подраздела БК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динамика к предыдущему </a:t>
                      </a:r>
                      <a:r>
                        <a:rPr lang="ru-RU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году,%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1 113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65 257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77 775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79 734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71 721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73 556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119,2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102,5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102,6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1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17 553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27 941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21 806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19 818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20 169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159,2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78,0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90,9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101,8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Защита населения и территории от чрезвычайных ситуаций природного и техногенного характера, обеспечение пожарной безопасности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17 123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27 829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21 690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19 698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20 023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162,5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77,9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90,8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101,6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1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26,0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103,4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103,6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121,9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17 066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21 120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16 022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32 342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17 520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123,8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75,9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201,9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54,2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Сельское хозяйство и рыболовство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9 678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13 421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9 919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14 030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14 092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138,7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73,9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141,4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Дорожное хозяйство (дорожные фонды)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5 064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4 210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2 752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2 702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2 906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83,1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65,4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98,2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107,6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5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2 324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3 489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3 352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15 611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523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150,1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96,1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465,8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3,3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19 648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28 284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25 911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24 697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24 912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144,0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91,6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95,3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Коммунальное хозяйство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2 803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325,9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Благоустройство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3 810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21,3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1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Другие вопросы в области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ЖКХ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17 978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21 672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25 101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24 697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24 912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120,5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115,8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98,4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2 575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2 575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1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2 575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2 575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Образование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1 553 677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1 693 195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1 638 438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1 560 004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1 481 213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109,0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96,8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95,2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94,9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Дошкольное образование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487 285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509 460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499 005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496 453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496 740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104,6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97,9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99,5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Общее образование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804 299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908 787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834 708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821 804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722 461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113,0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91,8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98,5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87,9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Расходы бюджета муниципального      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Каневской район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600200" y="762000"/>
            <a:ext cx="611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БЮДЖЕТОВ (3)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43800" y="1066800"/>
            <a:ext cx="1111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тыс. </a:t>
            </a:r>
            <a:r>
              <a:rPr lang="ru-RU" sz="1200" dirty="0" err="1" smtClean="0">
                <a:solidFill>
                  <a:srgbClr val="002060"/>
                </a:solidFill>
                <a:cs typeface="Arial" pitchFamily="34" charset="0"/>
              </a:rPr>
              <a:t>руб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52400" y="1295400"/>
          <a:ext cx="8839202" cy="51663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370881"/>
                <a:gridCol w="749085"/>
                <a:gridCol w="674177"/>
                <a:gridCol w="674177"/>
                <a:gridCol w="674177"/>
                <a:gridCol w="674177"/>
                <a:gridCol w="524359"/>
                <a:gridCol w="524359"/>
                <a:gridCol w="524359"/>
                <a:gridCol w="449451"/>
              </a:tblGrid>
              <a:tr h="489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Наименование раздела и подраздела БК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динамика к предыдущему </a:t>
                      </a:r>
                      <a:r>
                        <a:rPr lang="ru-RU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году,%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124 648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123 626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134 879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122 831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124 285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99,2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109,1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91,1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101,2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Молодежная политика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31 625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28 671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12 821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10 962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11 143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90,7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44,7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85,5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101,6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105 820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122 651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157 026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107 954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126 584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115,9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128,0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68,7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117,3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Культура, кинематография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94 326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100 279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105 515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93 902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93 567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106,3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105,2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89,0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99,6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80 402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83 693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88 182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76 654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76 319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104,1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105,4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86,9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99,6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629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13 924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16 586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17 333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17 248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17 248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119,1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104,5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99,5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Здравоохранение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755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13 000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Амбулаторная помощь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13 000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1721,6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Социальная политика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195 002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201 032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238 989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227 845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233 882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103,1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118,9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95,3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102,6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Пенсионное обеспечение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9 819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11 333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11 900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11 900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115,4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105,0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84,0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Социальное обеспечение населения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130,3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96,8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184 826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189 234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226 639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215 495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223 432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102,4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119,8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95,1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103,7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Физическая культура и спорт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151 792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191 736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131 755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115 681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108 938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126,3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68,7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87,8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94,2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Массовый спорт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39 477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42 744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47 199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39 603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37 303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108,3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110,4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83,9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94,2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Спорт высших достижений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110 272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146 631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81 862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73 384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68 941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133,0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55,8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89,6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93,9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1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2 043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2 361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2 694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115,5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114,1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Межбюджетные трансферты общего характера бюджетам бюджетной системы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РФ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28 419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53 602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33 800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26 847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28 585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188,6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63,1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79,4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106,5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4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Дотации на выравнивание бюджетной обеспеченности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11 000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33 000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13 800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13 800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13 800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300,0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41,8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16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Прочие межбюджетные трансферты общего характера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17 419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20 602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20 000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13 047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Calibri" pitchFamily="34" charset="0"/>
                          <a:cs typeface="Calibri" pitchFamily="34" charset="0"/>
                        </a:rPr>
                        <a:t>14 785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118,3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97,1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65,2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113,3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Условно утвержденные расходы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Calibri" pitchFamily="34" charset="0"/>
                          <a:cs typeface="Calibri" pitchFamily="34" charset="0"/>
                        </a:rPr>
                        <a:t>32 702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61 906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err="1"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Расходы бюджета муниципального      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Каневской район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2400" y="762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Далее в разделах отдельные показатели приведены только на 20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 год в связи с тем, что предусмотренные в составе расходов районного бюджета на плановый период 2024 и 2025 годов условно утвержденные расходы в дальнейшем будут распределены по конкретным направлениям с учетом приоритетов  муниципальной политики.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4600" y="4267200"/>
            <a:ext cx="6215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ВИДАМ РАСХОДОВ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86200" y="4876800"/>
            <a:ext cx="4953000" cy="180000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Социальное обеспечение и иные выплаты населению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86200" y="5105400"/>
            <a:ext cx="4953600" cy="18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Субсидии бюджетным и автономным учреждениям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86200" y="5334000"/>
            <a:ext cx="4953600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Обеспечение деятельности органов местного самоуправления и казенных учреждений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86200" y="5715000"/>
            <a:ext cx="4953600" cy="18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Субсидии юридическим лицам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86200" y="5943600"/>
            <a:ext cx="4953600" cy="18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Бюджетные инвестиции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86200" y="6172200"/>
            <a:ext cx="4953600" cy="18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0400" y="5105400"/>
            <a:ext cx="504000" cy="18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70%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0400" y="5334000"/>
            <a:ext cx="504000" cy="18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16%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0400" y="5715000"/>
            <a:ext cx="504000" cy="18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1%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00400" y="5943600"/>
            <a:ext cx="504000" cy="18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00400" y="6172200"/>
            <a:ext cx="504000" cy="18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2%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400" y="4267200"/>
            <a:ext cx="121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  <a:t>тыс.рублей</a:t>
            </a:r>
            <a:endParaRPr lang="ru-RU" sz="11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0400" y="4876800"/>
            <a:ext cx="504000" cy="180000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  <a:cs typeface="Calibri" pitchFamily="34" charset="0"/>
              </a:rPr>
              <a:t>6%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/>
        </p:nvGraphicFramePr>
        <p:xfrm>
          <a:off x="228600" y="4495800"/>
          <a:ext cx="2438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3200400" y="6400800"/>
            <a:ext cx="504000" cy="1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1%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10000" y="6400800"/>
            <a:ext cx="4953600" cy="18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Прочие расходы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2971800" y="1371600"/>
            <a:ext cx="3429000" cy="381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СТРУКТУРА РАСХОДОВ БЮДЖЕТА</a:t>
            </a: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228601" y="1600201"/>
          <a:ext cx="2819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Овал 29"/>
          <p:cNvSpPr/>
          <p:nvPr/>
        </p:nvSpPr>
        <p:spPr>
          <a:xfrm>
            <a:off x="3924000" y="7452000"/>
            <a:ext cx="180000" cy="180000"/>
          </a:xfrm>
          <a:prstGeom prst="ellipse">
            <a:avLst/>
          </a:prstGeom>
          <a:solidFill>
            <a:srgbClr val="0099CC"/>
          </a:solidFill>
          <a:ln>
            <a:noFill/>
          </a:ln>
          <a:scene3d>
            <a:camera prst="orthographicFront"/>
            <a:lightRig rig="freezing" dir="t"/>
          </a:scene3d>
          <a:sp3d prstMaterial="dkEdge"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5200" y="2667000"/>
            <a:ext cx="148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Образование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200400" y="1828800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05200" y="1752600"/>
            <a:ext cx="2719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Общегосударственные вопросы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05200" y="1981200"/>
            <a:ext cx="518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6" name="Овал 35"/>
          <p:cNvSpPr/>
          <p:nvPr/>
        </p:nvSpPr>
        <p:spPr>
          <a:xfrm>
            <a:off x="334633" y="8193264"/>
            <a:ext cx="180000" cy="180000"/>
          </a:xfrm>
          <a:prstGeom prst="ellipse">
            <a:avLst/>
          </a:prstGeom>
          <a:solidFill>
            <a:srgbClr val="33CCCC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05200" y="2209800"/>
            <a:ext cx="2719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Национальная экономика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324000" y="8532000"/>
            <a:ext cx="180000" cy="180000"/>
          </a:xfrm>
          <a:prstGeom prst="ellipse">
            <a:avLst/>
          </a:prstGeom>
          <a:solidFill>
            <a:srgbClr val="33CCCC">
              <a:alpha val="20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505200" y="2438400"/>
            <a:ext cx="3012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Жилищно-коммунальное хозяйство</a:t>
            </a:r>
          </a:p>
        </p:txBody>
      </p:sp>
      <p:sp>
        <p:nvSpPr>
          <p:cNvPr id="40" name="Овал 39"/>
          <p:cNvSpPr/>
          <p:nvPr/>
        </p:nvSpPr>
        <p:spPr>
          <a:xfrm>
            <a:off x="3924000" y="7776000"/>
            <a:ext cx="180000" cy="180000"/>
          </a:xfrm>
          <a:prstGeom prst="ellipse">
            <a:avLst/>
          </a:prstGeom>
          <a:solidFill>
            <a:srgbClr val="0099CC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05200" y="2895600"/>
            <a:ext cx="2460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Культура и кинематография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05200" y="3352800"/>
            <a:ext cx="2460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Социальная политика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924000" y="8100000"/>
            <a:ext cx="180000" cy="180000"/>
          </a:xfrm>
          <a:prstGeom prst="ellipse">
            <a:avLst/>
          </a:prstGeom>
          <a:solidFill>
            <a:srgbClr val="0099CC">
              <a:alpha val="50000"/>
            </a:srgbClr>
          </a:solidFill>
          <a:ln>
            <a:noFill/>
          </a:ln>
          <a:scene3d>
            <a:camera prst="orthographicFront"/>
            <a:lightRig rig="freezing" dir="t"/>
          </a:scene3d>
          <a:sp3d prstMaterial="dkEdge"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924000" y="8424000"/>
            <a:ext cx="180000" cy="180000"/>
          </a:xfrm>
          <a:prstGeom prst="ellipse">
            <a:avLst/>
          </a:prstGeom>
          <a:solidFill>
            <a:srgbClr val="0099CC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505200" y="3581400"/>
            <a:ext cx="2460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Физическая культура и спорт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807027" y="8820000"/>
            <a:ext cx="180000" cy="180000"/>
          </a:xfrm>
          <a:prstGeom prst="ellipse">
            <a:avLst/>
          </a:prstGeom>
          <a:solidFill>
            <a:srgbClr val="00FFCC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05200" y="3810000"/>
            <a:ext cx="4299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Межбюджетные трансферты общего характера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200400" y="2057400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200400" y="2286000"/>
            <a:ext cx="180000" cy="18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200400" y="2514600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200400" y="2743200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200400" y="2971800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200400" y="3200400"/>
            <a:ext cx="180000" cy="1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200400" y="3429000"/>
            <a:ext cx="180000" cy="18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200400" y="365760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505200" y="3124200"/>
            <a:ext cx="2460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Здравоохранение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3200400" y="3886200"/>
            <a:ext cx="180000" cy="18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>
            <a:graphicFrameLocks/>
          </p:cNvGraphicFramePr>
          <p:nvPr/>
        </p:nvGraphicFramePr>
        <p:xfrm>
          <a:off x="152401" y="1752600"/>
          <a:ext cx="4038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14400" y="54864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cs typeface="Calibri" pitchFamily="34" charset="0"/>
              </a:rPr>
              <a:t>Расходы бюджета на социальную сферу (образование; социальная политика; культура; физическая культура и спорт)</a:t>
            </a:r>
            <a:endParaRPr lang="ru-RU" sz="1200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6324600"/>
            <a:ext cx="2114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Другие расходы бюджета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" y="5638800"/>
            <a:ext cx="304800" cy="152400"/>
          </a:xfrm>
          <a:prstGeom prst="ellipse">
            <a:avLst/>
          </a:prstGeom>
          <a:solidFill>
            <a:schemeClr val="accent1">
              <a:lumMod val="75000"/>
              <a:alpha val="7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4800" y="762000"/>
            <a:ext cx="8403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 учётом межбюджетных трансфертов указанные расходы в районном бюджете предлагаются на 2023 год в сумме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1 885 130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на 202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год –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1 815 868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рублей, на 202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год –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1 712 788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рублей.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200" y="1295400"/>
            <a:ext cx="2767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ДИНАМИКА РАСХОДОВ,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 тыс. руб.</a:t>
            </a:r>
            <a:endParaRPr lang="ru-RU" sz="1200" dirty="0">
              <a:solidFill>
                <a:srgbClr val="002060"/>
              </a:solidFill>
            </a:endParaRPr>
          </a:p>
        </p:txBody>
      </p:sp>
      <p:grpSp>
        <p:nvGrpSpPr>
          <p:cNvPr id="2" name="Группа 31"/>
          <p:cNvGrpSpPr/>
          <p:nvPr/>
        </p:nvGrpSpPr>
        <p:grpSpPr>
          <a:xfrm rot="5400000">
            <a:off x="486137" y="2607136"/>
            <a:ext cx="3035400" cy="2393128"/>
            <a:chOff x="1502985" y="2183112"/>
            <a:chExt cx="4890211" cy="1921059"/>
          </a:xfrm>
        </p:grpSpPr>
        <p:sp>
          <p:nvSpPr>
            <p:cNvPr id="11" name="Правая круглая скобка 10"/>
            <p:cNvSpPr/>
            <p:nvPr/>
          </p:nvSpPr>
          <p:spPr>
            <a:xfrm>
              <a:off x="1554926" y="2427786"/>
              <a:ext cx="73656" cy="1651557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авая круглая скобка 11"/>
            <p:cNvSpPr/>
            <p:nvPr/>
          </p:nvSpPr>
          <p:spPr>
            <a:xfrm>
              <a:off x="2705537" y="2366617"/>
              <a:ext cx="147844" cy="1712725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Правая круглая скобка 12"/>
            <p:cNvSpPr/>
            <p:nvPr/>
          </p:nvSpPr>
          <p:spPr>
            <a:xfrm>
              <a:off x="3808194" y="2244281"/>
              <a:ext cx="73656" cy="1859890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Правая круглая скобка 13"/>
            <p:cNvSpPr/>
            <p:nvPr/>
          </p:nvSpPr>
          <p:spPr>
            <a:xfrm>
              <a:off x="4956095" y="2183112"/>
              <a:ext cx="107015" cy="1896231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Правая круглая скобка 14"/>
            <p:cNvSpPr/>
            <p:nvPr/>
          </p:nvSpPr>
          <p:spPr>
            <a:xfrm>
              <a:off x="6045206" y="2366619"/>
              <a:ext cx="111042" cy="1705654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02985" y="2954478"/>
              <a:ext cx="347989" cy="52017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88,9%</a:t>
              </a:r>
              <a:endParaRPr lang="ru-RU" sz="1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45207" y="2954478"/>
              <a:ext cx="347989" cy="52017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84,6%</a:t>
              </a:r>
              <a:endParaRPr lang="ru-RU" sz="1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940342" y="2947482"/>
              <a:ext cx="347989" cy="52017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86,0%</a:t>
              </a:r>
              <a:endParaRPr lang="ru-RU" sz="1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12715" y="2947482"/>
              <a:ext cx="347989" cy="52017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0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87,3%</a:t>
              </a:r>
              <a:endParaRPr lang="ru-RU" sz="1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30613" y="2947482"/>
              <a:ext cx="347989" cy="52017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0"/>
            <a:lstStyle/>
            <a:p>
              <a:pPr algn="ctr"/>
              <a:r>
                <a:rPr lang="ru-RU" sz="10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86,9%</a:t>
              </a:r>
              <a:endParaRPr lang="ru-RU" sz="1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533400" y="6324600"/>
            <a:ext cx="304800" cy="211200"/>
          </a:xfrm>
          <a:prstGeom prst="ellipse">
            <a:avLst/>
          </a:prstGeom>
          <a:solidFill>
            <a:schemeClr val="accent1">
              <a:lumMod val="60000"/>
              <a:lumOff val="40000"/>
              <a:alpha val="7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соседними углами 31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Социальная сфера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Социальная сфера Flashcards | Quiz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371600"/>
            <a:ext cx="2667000" cy="2432304"/>
          </a:xfrm>
          <a:prstGeom prst="rect">
            <a:avLst/>
          </a:prstGeom>
          <a:noFill/>
        </p:spPr>
      </p:pic>
      <p:graphicFrame>
        <p:nvGraphicFramePr>
          <p:cNvPr id="36" name="Диаграмма 35"/>
          <p:cNvGraphicFramePr>
            <a:graphicFrameLocks/>
          </p:cNvGraphicFramePr>
          <p:nvPr/>
        </p:nvGraphicFramePr>
        <p:xfrm>
          <a:off x="4343400" y="4191000"/>
          <a:ext cx="441960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Прямоугольник 13"/>
          <p:cNvSpPr>
            <a:spLocks noChangeArrowheads="1"/>
          </p:cNvSpPr>
          <p:nvPr/>
        </p:nvSpPr>
        <p:spPr bwMode="auto">
          <a:xfrm>
            <a:off x="4191000" y="3810000"/>
            <a:ext cx="46274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СОЦИАЛЬНАЯ СФЕРА В РАЗРЕЗЕ НАПРАВЛЕНИЙ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5200" y="1295400"/>
            <a:ext cx="266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Социальная сфера – это совокупность отраслей, обслуживающих базовые социальные потребности населения: образование детей и взрослых, медицинское сопровождение, культурный и спортивный досуг, социализация молодёжи и т. п. К социальной сфере относится всё, что обеспечивает жизнедеятельность человека.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3400" y="1676400"/>
            <a:ext cx="8353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Уважаемые жители </a:t>
            </a:r>
            <a:r>
              <a:rPr lang="ru-RU" sz="25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Каневского района!</a:t>
            </a:r>
            <a:r>
              <a:rPr lang="ru-RU" sz="25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2057400"/>
            <a:ext cx="842486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Бюджет для граждан к проекту бюджета муниципального образования Каневской район на 2023 год и на плановый период 2024 и 2025 годов это информационный сборник, который знакомит жителей Каневского района с основными положениями главного финансового документа муниципального образования Каневской район.</a:t>
            </a:r>
          </a:p>
          <a:p>
            <a:pPr algn="just" eaLnBrk="1" hangingPunct="1">
              <a:defRPr/>
            </a:pPr>
            <a:r>
              <a:rPr lang="ru-RU" altLang="ru-RU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расходы района, направляемые на финансирование мероприятий в сфере образования, культуры, физической культуры и спорта, социальной политики, жизнеобеспечения, дорожной деятельности и в других важных для жителей района сферах. Формирование проекта бюджета муниципального образования Каневской район на 2023 год и на плановый период 2024 и 2025 годов осуществлялось исходя из необходимости решения задач, поставленных Президентом Российской Федерации в Бюджетном послании и Указе «О национальных целях и стратегических задачах развития Российской Федерации на период до 2024 года» на основе показателей прогноза социально-экономического развития района на 2023 год и плановый период.</a:t>
            </a:r>
          </a:p>
          <a:p>
            <a:pPr algn="just" eaLnBrk="1" hangingPunct="1">
              <a:defRPr/>
            </a:pPr>
            <a:r>
              <a:rPr lang="ru-RU" altLang="ru-RU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В районе последовательно осуществляются мероприятия, направленные на повышение открытости бюджетного процесса. Обеспечен свободный доступ в сети Интернет к данным о бюджете за ряд лет. Информация о бюджетном процессе, об исполнении районного бюджета, о состоянии муниципального долга публикуется на официальном сайте  администрации муниципального образования Каневской район</a:t>
            </a:r>
            <a:r>
              <a:rPr lang="ru-RU" altLang="ru-RU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3374"/>
                </a:solidFill>
                <a:cs typeface="Times New Roman" pitchFamily="18" charset="0"/>
              </a:rPr>
              <a:t>(</a:t>
            </a:r>
            <a:r>
              <a:rPr lang="en-US" sz="1400" i="1" dirty="0" smtClean="0">
                <a:solidFill>
                  <a:srgbClr val="003374"/>
                </a:solidFill>
                <a:cs typeface="Times New Roman" pitchFamily="18" charset="0"/>
                <a:hlinkClick r:id="rId2"/>
              </a:rPr>
              <a:t>https://www.kanevskadm.ru</a:t>
            </a:r>
            <a:r>
              <a:rPr lang="ru-RU" sz="1400" i="1" dirty="0" smtClean="0">
                <a:solidFill>
                  <a:srgbClr val="003374"/>
                </a:solidFill>
                <a:cs typeface="Times New Roman" pitchFamily="18" charset="0"/>
              </a:rPr>
              <a:t>).</a:t>
            </a:r>
            <a:r>
              <a:rPr lang="ru-RU" altLang="ru-RU" sz="1400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Для упрощения понимания в разделе «Бюджет для граждан» изложена информация о бюджете в удобной для понимания форме.</a:t>
            </a:r>
          </a:p>
        </p:txBody>
      </p:sp>
      <p:pic>
        <p:nvPicPr>
          <p:cNvPr id="4" name="Picture 9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97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1"/>
            <a:ext cx="327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/>
          <p:cNvGraphicFramePr>
            <a:graphicFrameLocks/>
          </p:cNvGraphicFramePr>
          <p:nvPr/>
        </p:nvGraphicFramePr>
        <p:xfrm>
          <a:off x="5105400" y="1066800"/>
          <a:ext cx="37242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Прямоугольник с двумя скругленными соседними углами 31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Социальная сфера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7"/>
          <p:cNvSpPr>
            <a:spLocks noChangeArrowheads="1"/>
          </p:cNvSpPr>
          <p:nvPr/>
        </p:nvSpPr>
        <p:spPr bwMode="auto">
          <a:xfrm>
            <a:off x="5105400" y="990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ВСЕГО,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5105400" y="4267200"/>
            <a:ext cx="125185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1  ЖИТЕЛЯ,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/>
        </p:nvGraphicFramePr>
        <p:xfrm>
          <a:off x="6019800" y="4343400"/>
          <a:ext cx="2438400" cy="231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4191000" cy="533400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СЧЕТ СРЕДСТВ РАЙОННОГО БЮДЖЕТА ФИНАНСИРУЮТСЯ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457200" y="1676400"/>
          <a:ext cx="4356000" cy="216000"/>
        </p:xfrm>
        <a:graphic>
          <a:graphicData uri="http://schemas.openxmlformats.org/drawingml/2006/table">
            <a:tbl>
              <a:tblPr/>
              <a:tblGrid>
                <a:gridCol w="4356000"/>
              </a:tblGrid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В СФЕРЕ ОБРАЗОВАНИЯ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457200" y="1981200"/>
          <a:ext cx="4419600" cy="1524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85962"/>
                <a:gridCol w="3833638"/>
              </a:tblGrid>
              <a:tr h="106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дошкольных образовательных организаций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06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общеобразовательных организаций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06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организаций дополнительного образования детей, в том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числе: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003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 детских школ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искусств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003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центр детского творчества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003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спортивная школа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96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детское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оздоровительное учреждение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96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учреждение молодежной политики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981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прочих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учреждений, обеспечивающих предоставление услуг в сфере образования и молодежной политики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457200" y="3657600"/>
          <a:ext cx="4356000" cy="216000"/>
        </p:xfrm>
        <a:graphic>
          <a:graphicData uri="http://schemas.openxmlformats.org/drawingml/2006/table">
            <a:tbl>
              <a:tblPr/>
              <a:tblGrid>
                <a:gridCol w="4356000"/>
              </a:tblGrid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В СФЕРЕ </a:t>
                      </a:r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КУЛЬТУРЫ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457200" y="4038600"/>
          <a:ext cx="4419600" cy="762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603299"/>
                <a:gridCol w="3816301"/>
              </a:tblGrid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муниципальных автономных учреждения культуры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библиотека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музей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прочих учреждения, обеспечивающих предоставление услуг в сфере культуры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57200" y="4953000"/>
          <a:ext cx="4356000" cy="216000"/>
        </p:xfrm>
        <a:graphic>
          <a:graphicData uri="http://schemas.openxmlformats.org/drawingml/2006/table">
            <a:tbl>
              <a:tblPr/>
              <a:tblGrid>
                <a:gridCol w="4356000"/>
              </a:tblGrid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В СФЕРЕ </a:t>
                      </a:r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ФИЗИЧЕСКОЙ КУЛЬТУРЫ И СПОРТА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457200" y="5334000"/>
          <a:ext cx="4419600" cy="762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602673"/>
                <a:gridCol w="3816927"/>
              </a:tblGrid>
              <a:tr h="3048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000" u="none" strike="noStrike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учреждения дополнительного образования детей спортивной направленности</a:t>
                      </a:r>
                      <a:endParaRPr lang="ru-RU" sz="1000" u="none" strike="noStrike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000" u="none" strike="noStrike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учреждения  спортивно-массовой направленности</a:t>
                      </a:r>
                      <a:endParaRPr lang="ru-RU" sz="1000" u="none" strike="noStrike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000" u="none" strike="noStrike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u="none" strike="noStrik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учреждение, обеспечивающее</a:t>
                      </a:r>
                      <a:r>
                        <a:rPr lang="ru-RU" sz="1000" u="none" strike="noStrike" kern="12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000" u="none" strike="noStrike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предоставление услуг в сфере физкультуры и спорта</a:t>
                      </a:r>
                      <a:endParaRPr lang="ru-RU" sz="1000" u="none" strike="noStrike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Муниципальные программы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2400" y="914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МУНИЦИПАЛЬНЫМ ПРОГРАММАМ МУНИЦИПАЛЬНОГО ОБРАЗОВАНИЯ КАНЕВСКОЙ РАЙОН И НЕПРОГРАММНЫМ НАПРАВЛЕНИЯМ ДЕЯТЕЛЬНОСТИ (1)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01000" y="1371600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тыс. руб.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" y="1752600"/>
          <a:ext cx="8763000" cy="42062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819400"/>
                <a:gridCol w="685800"/>
                <a:gridCol w="685800"/>
                <a:gridCol w="685800"/>
                <a:gridCol w="685800"/>
                <a:gridCol w="661190"/>
                <a:gridCol w="638338"/>
                <a:gridCol w="624196"/>
                <a:gridCol w="638338"/>
                <a:gridCol w="638338"/>
              </a:tblGrid>
              <a:tr h="856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динамика к предыдущему году,%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85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 ВСЕГО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2 243 606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2 518 080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2 441 175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2 322 798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2 266 000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112,2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95,2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019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 в рамках муниципальных программ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2 053 941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2 270 217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2 182 377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2 080 010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1 986 089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110,5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95,3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95,5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1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«Развитие образования»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1 440 253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1 584 709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1 519 529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1 464 271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1 383 656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95,9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94,5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1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«Дети Каневского района»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204 290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211 889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252 009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234 654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242 747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118,9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93,1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42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«Капитальный ремонт дорог и ремонт автомобильных дорог местного значения  Каневского района»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5 064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4 210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2 752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2 702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2 906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83,1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65,4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98,2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107,6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1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"Обеспечение безопасности населения"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23 687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34 423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28 845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19 904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20 658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145,3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83,8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69,0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1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«Развитие культуры»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175 952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184 173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191 230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168 420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169 502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88,1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Муниципальные программы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2400" y="838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МУНИЦИПАЛЬНЫМ ПРОГРАММАМ МУНИЦИПАЛЬНОГО ОБРАЗОВАНИЯ КАНЕВСКОЙ РАЙОН И НЕПРОГРАММНЫМ НАПРАВЛЕНИЯМ ДЕЯТЕЛЬНОСТИ (2)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01000" y="1295400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тыс. руб.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" y="1600200"/>
          <a:ext cx="8763000" cy="45720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819400"/>
                <a:gridCol w="685800"/>
                <a:gridCol w="685800"/>
                <a:gridCol w="685800"/>
                <a:gridCol w="685800"/>
                <a:gridCol w="661190"/>
                <a:gridCol w="638338"/>
                <a:gridCol w="624196"/>
                <a:gridCol w="638338"/>
                <a:gridCol w="638338"/>
              </a:tblGrid>
              <a:tr h="856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динамика к предыдущему году,%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42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 программа муниципального образования Каневской район «Профилактика экстремизма, гармонизация межнациональных отношений и развитие гражданского общества»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84,3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1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«Развитие физической культуры и спорта»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151 780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191 724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131 743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115 669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108 923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126,3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68,7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87,8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94,2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42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«Экономическое развитие и инновационная экономика муниципального образования Каневской район на 2019-2024 годы»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382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1 979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1 916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2 004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2 008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518,3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1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«Молодежь Каневского района»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18 483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14 688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17 133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15 393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15 884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79,5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116,6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89,8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60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"Муниципальная политика и развитие гражданского общества"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11 186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12 988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13 295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13 310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11 635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116,1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102,4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87,4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Муниципальные программы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2400" y="838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МУНИЦИПАЛЬНЫМ ПРОГРАММАМ МУНИЦИПАЛЬНОГО ОБРАЗОВАНИЯ КАНЕВСКОЙ РАЙОН И НЕПРОГРАММНЫМ НАПРАВЛЕНИЯМ ДЕЯТЕЛЬНОСТИ (3)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01000" y="1295400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тыс. руб.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" y="1600200"/>
          <a:ext cx="8763000" cy="43891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819400"/>
                <a:gridCol w="685800"/>
                <a:gridCol w="685800"/>
                <a:gridCol w="685800"/>
                <a:gridCol w="685800"/>
                <a:gridCol w="661190"/>
                <a:gridCol w="638338"/>
                <a:gridCol w="624196"/>
                <a:gridCol w="638338"/>
                <a:gridCol w="638338"/>
              </a:tblGrid>
              <a:tr h="856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динамика к предыдущему году,%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75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"Казачество Каневского района"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138,0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95,7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101,3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46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"Формирование условий для духовно-нравственного развития граждан  муниципального образования Каневской район "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1 890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2 100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2 250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2 250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2 475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111,1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107,1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60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"Информационное общество Каневского района"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9 111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9 446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10 071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10 596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9 871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106,6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105,2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93,2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175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"Развитие сельского хозяйства"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10 823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14 869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11 379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15 528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15 591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137,4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76,5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136,5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60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Муниципальная программа  муниципального образования Каневской район «Развитие топливно-энергетического комплекса»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860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2 803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15 092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325,9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85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Непрограммные расходы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189 665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247 864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258 798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210 086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218 005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130,7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85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Условно утвержденные расходы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32 702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61 906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189,3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/>
        </p:nvGraphicFramePr>
        <p:xfrm>
          <a:off x="228600" y="990600"/>
          <a:ext cx="4800600" cy="25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4800600" y="11430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3810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МУНИЦИПАЛЬНАЯ ПРОГРАММА «РАЗВИТИЕ ОБРАЗОВАНИЯ»</a:t>
            </a:r>
            <a:endParaRPr lang="ru-RU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838200"/>
            <a:ext cx="2971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СТРУКТУРА РАСХОДОВ НА 2023 ГОД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457200"/>
            <a:ext cx="8621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1 519 529 тыс. руб., 2024 г. – 1 464271 тыс. руб., 2025 г. –   1 383 656 тыс. руб., в т. ч. средства ФБ и КБ: 2023 г. – 994 972 тыс. руб., 2024 г. – 994 675 тыс. руб., 2024 г. – 919 909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3810000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МЕРОПРИЯТИЯ МП  </a:t>
            </a: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«РАЗВИТИЕ ОБРАЗОВАНИЯ» </a:t>
            </a: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8600" y="4114800"/>
          <a:ext cx="8736419" cy="2348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9974"/>
                <a:gridCol w="926445"/>
              </a:tblGrid>
              <a:tr h="1389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беспечение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деятельности 71 муниципального учреждения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1 315 031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7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Предоставление мер социальной поддержки в виде компенсации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расходов на оплату жилых помещений, отопления и освещения работникам муниципальных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учреждений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972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03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Выплата компенсации части родительской платы за присмотр и уход за детьми, посещающими  дошкольные учреждения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601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65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Финансовое обеспечение получения образования в частных дошкольных и общеобразовательных организациях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897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24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Выполнение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капитального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ремонта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673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рганизация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бесплатного горячего питания обучающихся, получающих начальное общее образование в  муниципальных образовательных организациях, обеспечение молочной продукцией учащихся, обеспечение льготным питанием учащихся из многодетных семей 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119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798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71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атериально-техническое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обеспечение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выплате педагогическим работникам, участвующим в проведении ЕГЭ, компенсации за работу по подготовке и проведению ЕГЭ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47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373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23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Меры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социальной поддержки, предоставляемые гражданину в период обучения по договору о целевом обучении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23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тдельные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мероприятия по реализации муниципальной программы «Развитие образования»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771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848600" y="3886200"/>
          <a:ext cx="1020725" cy="182880"/>
        </p:xfrm>
        <a:graphic>
          <a:graphicData uri="http://schemas.openxmlformats.org/drawingml/2006/table">
            <a:tbl>
              <a:tblPr/>
              <a:tblGrid>
                <a:gridCol w="1020725"/>
              </a:tblGrid>
              <a:tr h="160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715000" y="2209800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1 519 529</a:t>
            </a:r>
            <a:endParaRPr lang="en-US" sz="1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тыс. </a:t>
            </a:r>
            <a:r>
              <a:rPr lang="ru-RU" sz="1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руб</a:t>
            </a:r>
            <a:endParaRPr lang="ru-RU" sz="1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52600" y="838200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ДИНАМИКА РАСХОДОВ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04800" y="3352800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04800" y="3581400"/>
            <a:ext cx="180000" cy="180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86000" y="3581400"/>
            <a:ext cx="180000" cy="18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7200" y="3276600"/>
            <a:ext cx="16610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Дошкольное образование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200" y="3581400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Общее образование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4600" y="3352800"/>
            <a:ext cx="2201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Дополнительное образование детей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4600" y="3581400"/>
            <a:ext cx="2359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Другие вопросы в области образования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286000" y="3352800"/>
            <a:ext cx="180000" cy="18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364217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МУНИЦИПАЛЬНАЯ ПРОГРАММА «ДЕТИ КАНЕВСКОГО РАЙОНА»</a:t>
            </a:r>
            <a:endParaRPr lang="ru-RU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2743200" y="1219200"/>
            <a:ext cx="558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Организация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деятельности МБУ лагеря «Факел» - 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9 381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руб., </a:t>
            </a:r>
            <a:endParaRPr kumimoji="1"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Организация отдыха и оздоровления детей- 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10 611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kumimoji="1"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2743200" y="1676400"/>
            <a:ext cx="624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Предоставление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ежемесячных денежных выплат на содержание детей-сирот и детей, оставшихся без попечения родителей, переданных под опеку на воспитание в приемные и патронатные семьи, а также ежемесячное вознаграждение, причитающееся приемному родителю и патронатному воспитателю–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124 751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</a:t>
            </a:r>
            <a:endParaRPr kumimoji="1"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Предоставление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жилых помещений детям-сиротам и детям, оставшимся без попечения родителей, и лицам из их числа по договорам найма специализированных жилых помещений –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93 244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kumimoji="1"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2743200" y="3048000"/>
            <a:ext cx="5943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Проведение </a:t>
            </a:r>
            <a:r>
              <a:rPr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мероприятий для одаренных детей Каневского района – 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053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2743200" y="34290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Организация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осуществление деятельности по опеке и попечительству в отношении несовершеннолетних, по организации оздоровления и отдыха детей и осуществлению контроля за использованием детьми-сиротами и детьми, оставшимися без попечения родителей, предоставленных им жилых помещений –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12 970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kumimoji="1" lang="ru-RU" sz="1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457200"/>
            <a:ext cx="849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252 009 тыс. руб., 2024 г. – 234 654 тыс. руб., 2025 г. – 242 747 тыс. руб., в том числе средства ФБ и КБ: 2023 г. – 225 767 тыс. руб., 2024 г. – 214 705 тыс. руб., 2025 г. – 222 544 тыс.руб.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19400" y="990600"/>
          <a:ext cx="5334000" cy="182880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1785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НАПРАВЛЕНИЯ ФИНАНСИРОВАНИЯ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ПРОГРАММЫ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152400" y="1143000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accent1">
                    <a:lumMod val="75000"/>
                  </a:schemeClr>
                </a:solidFill>
              </a:rPr>
              <a:t>Организация отдыха, оздоровления и занятости детей и подростков</a:t>
            </a:r>
          </a:p>
          <a:p>
            <a:pPr algn="ctr">
              <a:defRPr/>
            </a:pPr>
            <a:endParaRPr kumimoji="1" lang="ru-RU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28600" y="2286000"/>
            <a:ext cx="192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accent1">
                    <a:lumMod val="75000"/>
                  </a:schemeClr>
                </a:solidFill>
              </a:rPr>
              <a:t>Дети-сироты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228600" y="2971800"/>
            <a:ext cx="19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Одаренные дети Каневского района</a:t>
            </a: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228600" y="3505200"/>
            <a:ext cx="20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accent1">
                    <a:lumMod val="75000"/>
                  </a:schemeClr>
                </a:solidFill>
              </a:rPr>
              <a:t>Отдельные мероприятия по управлению реализацией программы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209800" y="12192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209800" y="21336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209800" y="29718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209800" y="35814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52400" y="4343400"/>
            <a:ext cx="8839200" cy="288017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МУНИЦИПАЛЬНАЯ ПРОГРАММА «МОЛОДЕЖЬ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 КАНЕВСКОГО РАЙОНА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»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19200" y="4648200"/>
            <a:ext cx="735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17 133 тыс. руб., 2024 г. –15 393 тыс. руб., 2025 г. – 15 884 тыс. руб., в том числе средства ФБ и КБ: 2023 г. – 1 043 тыс. руб., 2024 г. – 1 163 тыс. руб., 2025 г. – 973 тыс.руб.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0800000">
            <a:off x="228600" y="4953000"/>
            <a:ext cx="1066800" cy="1665770"/>
          </a:xfrm>
          <a:prstGeom prst="leftArrow">
            <a:avLst>
              <a:gd name="adj1" fmla="val 68138"/>
              <a:gd name="adj2" fmla="val 70281"/>
            </a:avLst>
          </a:prstGeom>
          <a:solidFill>
            <a:srgbClr val="99CCFF">
              <a:alpha val="4400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Задачи и мероприятия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1600200" y="518160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Выполнение муниципального задания МБУ центр комплексного социального обслуживания молодежи «Победа» -  11 032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kumimoji="1" lang="ru-RU" sz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Профилактика асоциальных явлений в подростковой и молодежной среде, организация социально-полезного досуга -  1  816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kumimoji="1" lang="ru-RU" sz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 деятельности Отдела по делам молодежи"-  2 242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</a:p>
          <a:p>
            <a:pPr>
              <a:buFont typeface="Wingdings" pitchFamily="2" charset="2"/>
              <a:buChar char="Ø"/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Предоставление социальных выплат молодым семьям на приобретение (строительство) жилья -  2 043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kumimoji="1"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3810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МУНИЦИПАЛЬНАЯ ПРОГРАММА «РАЗВИТИЕ КУЛЬТУРЫ»</a:t>
            </a:r>
            <a:endParaRPr lang="ru-RU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276600" y="1219200"/>
          <a:ext cx="1828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24200" y="914400"/>
            <a:ext cx="2133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СТРУКТУРА РАСХОДОВ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457200"/>
            <a:ext cx="8656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г. – 191 230 тыс. руб., 2024 г. – 168 420 тыс. руб., 202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г. – 169 502 тыс. руб., в том числе средства ФБ и КБ: 2023 г. – 1 403 тыс. руб., 2024 г. – 1 948 тыс. руб., 2025 г. - 956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0" y="914400"/>
          <a:ext cx="3200400" cy="27432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777706"/>
                <a:gridCol w="422694"/>
              </a:tblGrid>
              <a:tr h="360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Предоставление мер социальной поддержки в виде компенсации расходов на оплату жилых помещений, отопления и освещения работникам муниципальных учреждений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1 234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22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Комплектование книжных фондов библиотек муниципального образования Каневской район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969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22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Ежемесячные стипендии для одаренных учащихся образовательных учреждений культуры и искусства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60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Организация, проведение и обеспечение участия в смотрах, выставках, конкурсах, концертах, фестивалях, форумах, конференциях, праздниках, семинарах, практикумах культуры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600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22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Укрепление материально-технической базы, техническое оснащение муниципальных учреждений культуры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370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22229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Обеспечение выполнения функций учреждений, обеспечивающих деятельность отрасли "Культура"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17 333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" name="Блок-схема: объединение 10"/>
          <p:cNvSpPr/>
          <p:nvPr/>
        </p:nvSpPr>
        <p:spPr>
          <a:xfrm rot="16200000">
            <a:off x="4975200" y="1730400"/>
            <a:ext cx="756000" cy="648000"/>
          </a:xfrm>
          <a:prstGeom prst="flowChartMerge">
            <a:avLst/>
          </a:prstGeom>
          <a:solidFill>
            <a:srgbClr val="33CCCC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05800" y="685800"/>
            <a:ext cx="685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 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 rot="5400000">
            <a:off x="2536800" y="1730400"/>
            <a:ext cx="756000" cy="648000"/>
          </a:xfrm>
          <a:prstGeom prst="flowChartMerge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" y="1143000"/>
          <a:ext cx="2362200" cy="18288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362200"/>
              </a:tblGrid>
              <a:tr h="1295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170 652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тыс. </a:t>
                      </a:r>
                      <a:r>
                        <a:rPr lang="ru-RU" sz="10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руб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Субсидии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 выполнение муниципальных заданий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10-ти муниципальных учреждений культуры : </a:t>
                      </a:r>
                    </a:p>
                    <a:p>
                      <a:pPr algn="l" fontAlgn="b"/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- 6 Детских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школ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искусств</a:t>
                      </a:r>
                    </a:p>
                    <a:p>
                      <a:pPr marL="342900" indent="-342900" algn="l" fontAlgn="b">
                        <a:buNone/>
                      </a:pP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 МАУ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«Каневской районный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Дворец культуры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» </a:t>
                      </a:r>
                      <a:endParaRPr lang="ru-RU" sz="1000" u="none" strike="noStrike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indent="-342900" algn="l" fontAlgn="b">
                        <a:buNone/>
                      </a:pP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 МБУК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«</a:t>
                      </a:r>
                      <a:r>
                        <a:rPr lang="ru-RU" sz="1000" u="none" strike="noStrike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Межпоселенческая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центральная библиотека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  <a:p>
                      <a:pPr marL="342900" indent="-342900" algn="l" fontAlgn="b">
                        <a:buNone/>
                      </a:pP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 МБУК 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историко-краеведческий 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музей</a:t>
                      </a:r>
                    </a:p>
                    <a:p>
                      <a:pPr marL="342900" indent="-342900" algn="l" fontAlgn="b">
                        <a:buFontTx/>
                        <a:buNone/>
                      </a:pP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- МАУ </a:t>
                      </a:r>
                      <a:r>
                        <a:rPr lang="ru-RU" sz="1000" u="none" strike="noStrike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Киновидеоцентр</a:t>
                      </a:r>
                      <a:r>
                        <a:rPr lang="ru-RU" sz="100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«Космос</a:t>
                      </a:r>
                      <a:r>
                        <a:rPr lang="ru-RU" sz="100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</a:p>
                    <a:p>
                      <a:pPr marL="342900" indent="-342900" algn="l" fontAlgn="b">
                        <a:buFontTx/>
                        <a:buChar char="-"/>
                      </a:pP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228600" y="3733800"/>
            <a:ext cx="8636000" cy="288017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МУНИЦИПАЛЬНАЯ ПРОГРАММА «РАЗВИТИЕ ФИЗИЧЕСКОЙ КУЛЬТУРЫ И СПОРТА»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4114800"/>
            <a:ext cx="8656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г. – 131 740 тыс. руб., 2024 г. – 115 666 тыс. руб., 202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г. 108 919 тыс. руб., в том числе средства ФБ и КБ: 2023 г. – 1074 тыс. руб., 2024 г. – 1074 тыс. руб., 2025 г. - 1074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28600" y="4572000"/>
            <a:ext cx="8636000" cy="2880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МЕРОПРИЯТИЯ МП«РАЗВИТИЕ ФИЗИЧЕСКОЙ КУЛЬТУРЫ И СПОРТА»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400" y="48006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Субсидии на выполнение муниципальных заданий 2 –м муниципальным учреждениям дополнительного образования детей спортивной направленности и 2-м  учреждениям  спортивно-массовой направленности – 114 312 тыс. руб.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5181600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условий для участия учащихся в районных, краевых и всероссийских соревнованиях по культивируемым видам спорта– 2 000тыс. руб.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5715000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Совершенствование спортивной инфраструктуры и укрепление материально-технической базы – 6 389 тыс. руб.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59436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Организация и проведение спортивных мероприятий и соревнований, обеспечение возможности для граждан  систематически заниматься физической культурой и спортом – 2 300 тыс. руб. 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2400" y="63246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 труда инструкторов по спорту– 1 221  тыс. руб., 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400" y="64770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Обеспечение деятельности отдела по физической культуры и спорту – 2 369 тыс. руб.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2400" y="54102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Проведение медицинских осмотров по углубленной программе медицинского обследования лиц, занимающихся физической культурой и спортом  - 3 149 </a:t>
            </a:r>
            <a:r>
              <a:rPr lang="ru-RU" sz="1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тыс.руб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17716" y="114300"/>
            <a:ext cx="8752112" cy="322540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МУНИЦИПАЛЬНАЯ ПРОГРАММА «ЭКОНОМИЧЕСКОЕ РАЗВИТИЕ И ИННОВАЦИОННАЯ ЭКОНОМИКА»</a:t>
            </a:r>
            <a:endParaRPr kumimoji="1"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52400" y="2819400"/>
            <a:ext cx="8864600" cy="322540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МУНИЦИПАЛЬНАЯ ПРОГРАММА «РАЗВИТИЕ СЕЛЬСКОГО ХОЗЯЙСТВА"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 rot="5400000">
            <a:off x="4419601" y="-1524000"/>
            <a:ext cx="304800" cy="487680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Мероприятия программы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Прямоугольник с двумя вырезанными соседними углами 36"/>
          <p:cNvSpPr/>
          <p:nvPr/>
        </p:nvSpPr>
        <p:spPr>
          <a:xfrm rot="5400000">
            <a:off x="1771650" y="-476250"/>
            <a:ext cx="571499" cy="3810000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поддержка субъектов</a:t>
            </a:r>
          </a:p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малого и среднего предпринимательства</a:t>
            </a:r>
          </a:p>
          <a:p>
            <a:pPr algn="ctr">
              <a:defRPr/>
            </a:pPr>
            <a:r>
              <a:rPr kumimoji="1" lang="ru-RU" sz="1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kumimoji="1"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406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1"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Прямоугольник с двумя вырезанными соседними углами 37"/>
          <p:cNvSpPr/>
          <p:nvPr/>
        </p:nvSpPr>
        <p:spPr>
          <a:xfrm rot="5400000">
            <a:off x="1676398" y="457202"/>
            <a:ext cx="762001" cy="3809999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Формирование и продвижение экономически и инвестиционно привлекательного образа муниципального образования Каневской район –</a:t>
            </a:r>
          </a:p>
          <a:p>
            <a:pPr algn="ctr">
              <a:defRPr/>
            </a:pPr>
            <a:r>
              <a:rPr kumimoji="1" lang="ru-RU" sz="1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1 510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Прямоугольник с двумя вырезанными соседними углами 38"/>
          <p:cNvSpPr/>
          <p:nvPr/>
        </p:nvSpPr>
        <p:spPr>
          <a:xfrm rot="16200000">
            <a:off x="6091477" y="-80723"/>
            <a:ext cx="771049" cy="4876797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Создание узнаваемого, благоприятного для инвесторов образа муниципального образования и его продвижения за пределами Каневского района и Краснодарского края</a:t>
            </a:r>
            <a:endParaRPr kumimoji="1"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Прямоугольник с двумя вырезанными соседними углами 39"/>
          <p:cNvSpPr/>
          <p:nvPr/>
        </p:nvSpPr>
        <p:spPr>
          <a:xfrm rot="16200000">
            <a:off x="6212369" y="-975833"/>
            <a:ext cx="630865" cy="4826001"/>
          </a:xfrm>
          <a:prstGeom prst="snip2SameRect">
            <a:avLst>
              <a:gd name="adj1" fmla="val 16116"/>
              <a:gd name="adj2" fmla="val 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Оказание информационных,  консультационных услуг субъектам малого и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среднего предпринимательства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 организация и проведение конкурса «Лучшие предприниматели Каневского района»</a:t>
            </a:r>
          </a:p>
        </p:txBody>
      </p:sp>
      <p:sp>
        <p:nvSpPr>
          <p:cNvPr id="52" name="Пятиугольник 51"/>
          <p:cNvSpPr/>
          <p:nvPr/>
        </p:nvSpPr>
        <p:spPr>
          <a:xfrm rot="5400000">
            <a:off x="4404631" y="2377169"/>
            <a:ext cx="228601" cy="2637064"/>
          </a:xfrm>
          <a:prstGeom prst="homePlate">
            <a:avLst>
              <a:gd name="adj" fmla="val 56383"/>
            </a:avLst>
          </a:prstGeom>
          <a:noFill/>
          <a:ln>
            <a:noFill/>
          </a:ln>
          <a:effectLst>
            <a:outerShdw blurRad="40000" dist="20000" sx="1000" sy="1000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Мероприятия программы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Прямоугольник с двумя вырезанными соседними углами 52"/>
          <p:cNvSpPr/>
          <p:nvPr/>
        </p:nvSpPr>
        <p:spPr>
          <a:xfrm>
            <a:off x="228599" y="3886200"/>
            <a:ext cx="3124201" cy="990600"/>
          </a:xfrm>
          <a:prstGeom prst="snip2SameRect">
            <a:avLst>
              <a:gd name="adj1" fmla="val 0"/>
              <a:gd name="adj2" fmla="val 3630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0000" dist="20000" sx="1000" sy="1000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/>
          <a:lstStyle/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малых форм хозяйствования в АПК </a:t>
            </a:r>
            <a:r>
              <a:rPr kumimoji="1"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10 683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Прямоугольник с двумя вырезанными соседними углами 53"/>
          <p:cNvSpPr/>
          <p:nvPr/>
        </p:nvSpPr>
        <p:spPr>
          <a:xfrm>
            <a:off x="7010400" y="3886200"/>
            <a:ext cx="1981200" cy="990601"/>
          </a:xfrm>
          <a:prstGeom prst="snip2SameRect">
            <a:avLst>
              <a:gd name="adj1" fmla="val 0"/>
              <a:gd name="adj2" fmla="val 2851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0000" dist="20000" sx="1000" sy="1000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/>
          <a:lstStyle/>
          <a:p>
            <a:pPr algn="ctr">
              <a:defRPr/>
            </a:pPr>
            <a:r>
              <a:rPr kumimoji="1"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Отдельные мероприятия муниципальной программы- </a:t>
            </a:r>
            <a:endParaRPr kumimoji="1" lang="ru-RU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375</a:t>
            </a:r>
            <a:r>
              <a:rPr kumimoji="1"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kumimoji="1" lang="ru-RU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Прямоугольник с двумя вырезанными соседними углами 54"/>
          <p:cNvSpPr/>
          <p:nvPr/>
        </p:nvSpPr>
        <p:spPr>
          <a:xfrm>
            <a:off x="3429000" y="3886200"/>
            <a:ext cx="3429000" cy="990600"/>
          </a:xfrm>
          <a:prstGeom prst="snip2SameRect">
            <a:avLst>
              <a:gd name="adj1" fmla="val 0"/>
              <a:gd name="adj2" fmla="val 3483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0000" dist="20000" sx="1000" sy="1000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/>
          <a:lstStyle/>
          <a:p>
            <a:pPr algn="ctr">
              <a:defRPr/>
            </a:pPr>
            <a:r>
              <a:rPr kumimoji="1"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Обеспечение эпизоотического, ветеринарно-санитарного благополучия на территории района </a:t>
            </a:r>
            <a:r>
              <a:rPr kumimoji="1"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</a:t>
            </a:r>
          </a:p>
          <a:p>
            <a:pPr algn="ctr">
              <a:defRPr/>
            </a:pPr>
            <a:r>
              <a:rPr kumimoji="1" lang="ru-RU" sz="1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320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kumimoji="1" lang="ru-RU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Прямоугольник с двумя вырезанными соседними углами 55"/>
          <p:cNvSpPr/>
          <p:nvPr/>
        </p:nvSpPr>
        <p:spPr>
          <a:xfrm>
            <a:off x="7010400" y="4953000"/>
            <a:ext cx="1958068" cy="1752600"/>
          </a:xfrm>
          <a:prstGeom prst="snip2SameRect">
            <a:avLst>
              <a:gd name="adj1" fmla="val 16116"/>
              <a:gd name="adj2" fmla="val 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0000" dist="20000" sx="1000" sy="1000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 anchorCtr="1"/>
          <a:lstStyle/>
          <a:p>
            <a:pPr indent="450850"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организация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проведение совещаний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выставок, ярмарок, смотров-конкурсов и других мероприятий в АПК</a:t>
            </a:r>
          </a:p>
        </p:txBody>
      </p:sp>
      <p:sp>
        <p:nvSpPr>
          <p:cNvPr id="57" name="Прямоугольник с двумя вырезанными соседними углами 56"/>
          <p:cNvSpPr/>
          <p:nvPr/>
        </p:nvSpPr>
        <p:spPr>
          <a:xfrm>
            <a:off x="3505200" y="4953000"/>
            <a:ext cx="3352800" cy="1752600"/>
          </a:xfrm>
          <a:prstGeom prst="snip2SameRect">
            <a:avLst>
              <a:gd name="adj1" fmla="val 18947"/>
              <a:gd name="adj2" fmla="val 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0000" dist="20000" sx="1000" sy="1000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 anchorCtr="0"/>
          <a:lstStyle/>
          <a:p>
            <a:pPr algn="ctr"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Исследование крупного рогатого скота в личных подсобных хозяйствах на лейкоз, осуществление государственных полномочий КК в области обращения с животными, в том числе организации мероприятий при осуществлении деятельности по обращению с животными без владельцев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Прямоугольник с двумя вырезанными соседними углами 57"/>
          <p:cNvSpPr/>
          <p:nvPr/>
        </p:nvSpPr>
        <p:spPr>
          <a:xfrm>
            <a:off x="228600" y="4953001"/>
            <a:ext cx="3124200" cy="1752599"/>
          </a:xfrm>
          <a:prstGeom prst="snip2SameRect">
            <a:avLst>
              <a:gd name="adj1" fmla="val 19632"/>
              <a:gd name="adj2" fmla="val 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0000" dist="20000" sx="1000" sy="1000" rotWithShape="0">
              <a:schemeClr val="accent3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 anchorCtr="1"/>
          <a:lstStyle/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предоставление субсидий гражданам, ведущим личное подсобное хозяйство, крестьянским (фермерским)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хозяйствам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индивидуальным предпринимателям, ведущим деятельность в области сельскохозяйственного производства и др.государственных. полномочий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8600" y="457200"/>
            <a:ext cx="8704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1 916 тыс. руб., 2024 г. –2 004 тыс. руб., 2025 г. – 2 008тыс.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8600" y="3200400"/>
            <a:ext cx="8650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11 379тыс. руб., 2024 г. – 15 528 тыс. руб., 2025 г. – 15 591 тыс. руб., в том числе средства КБ: 2023 г. – 10 979 тыс. руб., 2024 г. – 15 128 тыс. руб., 2025 г. – 15 136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75772" y="114300"/>
            <a:ext cx="8636000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Arial" pitchFamily="34" charset="0"/>
              </a:rPr>
              <a:t>МУНИЦИПАЛЬНАЯ ПРОГРАММА "ОБЕСПЕЧЕНИЕ БЕЗОПАСНОСТИ НАСЕЛЕНИЯ "</a:t>
            </a:r>
            <a:endParaRPr kumimoji="1"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675" name="Овал 14"/>
          <p:cNvSpPr>
            <a:spLocks noChangeArrowheads="1"/>
          </p:cNvSpPr>
          <p:nvPr/>
        </p:nvSpPr>
        <p:spPr bwMode="auto">
          <a:xfrm>
            <a:off x="3149600" y="1600200"/>
            <a:ext cx="1219200" cy="685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u="sng">
              <a:solidFill>
                <a:srgbClr val="0066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24000" y="838200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Подпрограммы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4800" y="1143000"/>
            <a:ext cx="3552000" cy="360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Профилактика терроризма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077200" y="1143000"/>
            <a:ext cx="912000" cy="360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215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4800" y="1600200"/>
            <a:ext cx="3552000" cy="540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Укрепление правопорядка, профилактика правонарушений, усиление борьбы с преступностью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6200" y="2214000"/>
            <a:ext cx="3552000" cy="6816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Мероприятия по гражданской обороне, предупреждению и ликвидации чрезвычайных ситуаций, стихийных бедствий и их последствий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4800" y="3733800"/>
            <a:ext cx="3552000" cy="1053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Каневской район – территория экологической безопасности населения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886200" y="1143000"/>
            <a:ext cx="4176000" cy="360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информационно-пропагандистское сопровождение антитеррористической деятельности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886200" y="1600200"/>
            <a:ext cx="4176000" cy="540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мероприятия по профилактике преступлений и правонарушений, привлечение организаций, объединений и граждан в охране общественного порядка  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86200" y="2209800"/>
            <a:ext cx="4176000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рганизация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деятельности муниципального казенного учреждения "Спасатель"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886200" y="4191000"/>
            <a:ext cx="4176000" cy="6096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Иные МБТ бюджетам поселений на осуществление полномочий по решению вопросов местного значения в части создания и содержания мест (площадок) накопления ТКО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77200" y="1600200"/>
            <a:ext cx="912000" cy="540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112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62200" y="2214000"/>
            <a:ext cx="912000" cy="6816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21 690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077200" y="2971800"/>
            <a:ext cx="912000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46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820"/>
          <p:cNvSpPr>
            <a:spLocks noChangeArrowheads="1"/>
          </p:cNvSpPr>
          <p:nvPr/>
        </p:nvSpPr>
        <p:spPr bwMode="auto">
          <a:xfrm>
            <a:off x="8077200" y="838200"/>
            <a:ext cx="889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тыс.руб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74172" y="5502729"/>
            <a:ext cx="8708571" cy="1108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Мероприятия программы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>
              <a:defRPr/>
            </a:pPr>
            <a:endParaRPr lang="ru-RU" sz="10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обеспечение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участия  представителей Каневского районного казачьего общества в мероприятиях, проводимых по планам общества, Ейского казачьего отдела Кубанского казачьего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войска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проведение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военно-патриотических и оздоровительных мероприятий с участием классов и групп казачьей направленности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8600" y="533400"/>
            <a:ext cx="8712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г.-  28 844 тыс. руб., 2024 г. – 19 904 тыс. руб., 2025 г. – 20658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4800" y="2971800"/>
            <a:ext cx="3552000" cy="6876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Обеспечение безопасности гидротехнических сооружений, находящихся в собственности МО Каневской район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886200" y="2971800"/>
            <a:ext cx="4176000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заключение договоров обязательного страхования гражданской ответственности владельца опасного объекта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77200" y="4191000"/>
            <a:ext cx="912000" cy="5958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810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52400" y="4876800"/>
            <a:ext cx="8650515" cy="322540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Arial" pitchFamily="34" charset="0"/>
              </a:rPr>
              <a:t>МУНИЦИПАЛЬНАЯ ПРОГРАММА «КАЗАЧЕСТВО КАНЕВСКОГО РАЙОНА"</a:t>
            </a:r>
            <a:endParaRPr kumimoji="1"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32813" y="5224022"/>
            <a:ext cx="8621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Расходы: 2023 г. – 159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2024 г. – 168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2025 г. – 170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руб.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76800" y="762000"/>
            <a:ext cx="1915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Направления расходов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86200" y="3733800"/>
            <a:ext cx="4176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Установление границ санитарно-защитной зоны полигона твердых коммунальных отходов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77200" y="3733800"/>
            <a:ext cx="9120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2575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152400" y="3124200"/>
            <a:ext cx="8846459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h="50800"/>
          </a:sp3d>
        </p:spPr>
        <p:txBody>
          <a:bodyPr wrap="square">
            <a:spAutoFit/>
          </a:bodyPr>
          <a:lstStyle/>
          <a:p>
            <a:pPr indent="-342900" algn="just" fontAlgn="b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Мероприятия муниципальной программы:</a:t>
            </a:r>
          </a:p>
          <a:p>
            <a:pPr indent="-342900" algn="just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Организация и проведение районных мероприятий по празднованию государственных праздников, памятных дат и исторических событий России, Кубани и района, юбилейных дат предприятий, организаций, прославленных земляков и граждан, внесших значительных вклад в развитие </a:t>
            </a:r>
            <a:r>
              <a:rPr lang="ru-RU" sz="1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Каневского</a:t>
            </a: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района, приобретение предметов государственной символики Российской Федерации, Краснодарского края и </a:t>
            </a:r>
            <a:r>
              <a:rPr lang="ru-RU" sz="1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Каневского</a:t>
            </a: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района</a:t>
            </a:r>
          </a:p>
          <a:p>
            <a:pPr indent="-342900" algn="just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Проведение районных отраслевых конкурсов на присвоение Почетного звания «Человек года» и «Лучший специалист Каневского района», районного конкурса на звание «Лучший орган территориального общественного самоуправления Каневского района»</a:t>
            </a:r>
          </a:p>
          <a:p>
            <a:pPr indent="-342900" algn="just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Пенсионное обеспечение за выслугу лиц, замещавших муниципальные должности и должности муниципальной службы Краснодарского края и финансовая поддержка отдельных категорий работников </a:t>
            </a:r>
            <a:r>
              <a:rPr lang="ru-RU" sz="1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Каневского</a:t>
            </a: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района, предоставление льгот и компенсаций, установленных положением о звании «Почетный гражданин </a:t>
            </a:r>
            <a:r>
              <a:rPr lang="ru-RU" sz="1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Каневского</a:t>
            </a: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района» </a:t>
            </a:r>
          </a:p>
          <a:p>
            <a:pPr indent="-342900" algn="just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Другие мероприятия, направленные на совершенствование механизмов управления развитием  </a:t>
            </a:r>
            <a:r>
              <a:rPr lang="ru-RU" sz="1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Каневского</a:t>
            </a: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района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400" y="1905000"/>
            <a:ext cx="8839200" cy="537567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Arial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Arial" pitchFamily="34" charset="0"/>
              </a:rPr>
              <a:t> «МУНИЦИПАЛЬНАЯ ПОЛИТИКА И РАЗВИТИЕ ГРАЖДАНСКОГО ОБЩЕСТВА»</a:t>
            </a:r>
            <a:endParaRPr kumimoji="1"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2438400"/>
            <a:ext cx="8435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13 295 тыс. руб., 2024 г. – 13 310 тыс. руб., 2025г. – 11 635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2400" y="109745"/>
            <a:ext cx="8839200" cy="537567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Arial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Arial" pitchFamily="34" charset="0"/>
              </a:rPr>
              <a:t> «ГАРМОНИЗАЦИЯ МЕЖНАЦИОНАЛЬНЫХ ОТНОШЕНИЙ И ПРОФИЛАКТИКА ЭТНИЧЕСКОГО ЭКСТРЕМИЗМА»</a:t>
            </a:r>
            <a:endParaRPr kumimoji="1"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914" y="636263"/>
            <a:ext cx="8231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50тыс. руб., 2024 г. – 50 тыс. руб., 2025 г. – 65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152400" y="1295400"/>
            <a:ext cx="8839200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h="50800"/>
          </a:sp3d>
        </p:spPr>
        <p:txBody>
          <a:bodyPr wrap="square">
            <a:spAutoFit/>
          </a:bodyPr>
          <a:lstStyle/>
          <a:p>
            <a:pPr indent="-342900" algn="just" fontAlgn="b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Проведение мероприятий ко Дню государственного флага, Дню народного единства, Дню Конституции, Дню символов Краснодарского края и др., направленных на обеспечение гармонизации межнациональных отношений, поддержание стабильной общественно-политической обстановки и профилактика этнического экстремизма 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3505200" y="914400"/>
            <a:ext cx="1945301" cy="295420"/>
          </a:xfrm>
          <a:prstGeom prst="downArrow">
            <a:avLst>
              <a:gd name="adj1" fmla="val 50000"/>
              <a:gd name="adj2" fmla="val 8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505200" y="2743200"/>
            <a:ext cx="1945301" cy="295420"/>
          </a:xfrm>
          <a:prstGeom prst="downArrow">
            <a:avLst>
              <a:gd name="adj1" fmla="val 50000"/>
              <a:gd name="adj2" fmla="val 8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4800600"/>
            <a:ext cx="8839200" cy="537567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Calibri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Calibri" pitchFamily="34" charset="0"/>
              </a:rPr>
              <a:t> «ФОРМИРОВАНИЕ УСЛОВИЙ ДЛЯ ДУХОВНО-НРАВСТВЕННОГО РАЗВИТИЯ ГРАЖДАН»</a:t>
            </a:r>
            <a:endParaRPr kumimoji="1" lang="ru-RU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429000" y="5638800"/>
            <a:ext cx="1945301" cy="295420"/>
          </a:xfrm>
          <a:prstGeom prst="downArrow">
            <a:avLst>
              <a:gd name="adj1" fmla="val 50000"/>
              <a:gd name="adj2" fmla="val 8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52400" y="6019800"/>
            <a:ext cx="87376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h="50800"/>
          </a:sp3d>
        </p:spPr>
        <p:txBody>
          <a:bodyPr wrap="square">
            <a:spAutoFit/>
          </a:bodyPr>
          <a:lstStyle/>
          <a:p>
            <a:pPr algn="just" fontAlgn="b"/>
            <a:r>
              <a:rPr lang="ru-RU" sz="10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Основная цель программы </a:t>
            </a: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поддержка деятельности социально ориентированных некоммерческих организаций, действующих на территории </a:t>
            </a:r>
            <a:r>
              <a:rPr lang="ru-RU" sz="1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Каневского</a:t>
            </a:r>
            <a:r>
              <a:rPr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района путем предоставления грантов в виде субсидий на реализацию их общественно - полезных программ, подготовка и проведение мероприятий для граждан с ограниченными возможностями здоровья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400" y="5334000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2 250 тыс. руб., 2024 г. – 2 250тыс. руб., 2025г. – 2 475тыс.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соседними углами 21">
            <a:extLst>
              <a:ext uri="{FF2B5EF4-FFF2-40B4-BE49-F238E27FC236}">
                <a16:creationId xmlns:a16="http://schemas.microsoft.com/office/drawing/2014/main" xmlns="" id="{EBECB0B3-9C9F-4C14-8464-909FAA763FFD}"/>
              </a:ext>
            </a:extLst>
          </p:cNvPr>
          <p:cNvSpPr/>
          <p:nvPr/>
        </p:nvSpPr>
        <p:spPr>
          <a:xfrm>
            <a:off x="0" y="76200"/>
            <a:ext cx="9144000" cy="685800"/>
          </a:xfrm>
          <a:prstGeom prst="round2SameRect">
            <a:avLst>
              <a:gd name="adj1" fmla="val 35161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101850" y="116184"/>
            <a:ext cx="5538788" cy="5252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i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468560" y="60088"/>
            <a:ext cx="5660926" cy="6493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УРОВНИ БЮДЖЕТНОЙ СИСТЕМЫ 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3F6C411A-F54D-411E-BA15-65CB10B330B1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7920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Бюджетная система Российской Федер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106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64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81000" y="1066800"/>
            <a:ext cx="8454740" cy="3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рамках программы осуществляется использование </a:t>
            </a:r>
            <a:r>
              <a:rPr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средств  дорожного фонда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муниципального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образования Каневской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район</a:t>
            </a:r>
            <a:endParaRPr kumimoji="1" lang="ru-RU" sz="1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381000" y="5943600"/>
            <a:ext cx="8463516" cy="685039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ремонт подъездных дорог к населенным пунктам  муниципального образования Каневской район;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поддержание состояния автомобильных дорог в соответствии с нормативными требованиями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>
              <a:buSzPct val="75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субсидии и иные 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местного значения муниципального образования Каневской район ;</a:t>
            </a:r>
          </a:p>
          <a:p>
            <a:pPr>
              <a:buSzPct val="75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акцизы 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Федерации, подлежащих зачислению в местный бюджет;</a:t>
            </a:r>
          </a:p>
          <a:p>
            <a:pPr>
              <a:buSzPct val="75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денежные средства,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внесенные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участником конкурса (аукциона), проводимого в целях заключения муниципального контракта, финансируемого за счет средств Фонда в качестве обеспечения заявки на участие в таком конкурсе (аукционе) в случае уклонения участника конкурса (аукциона) от заключения данного контракта </a:t>
            </a:r>
          </a:p>
          <a:p>
            <a:pPr>
              <a:buSzPct val="75000"/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добровольные пожертвования от физических и (или) юридических лиц на финансовое обеспечение дорожной деятельности в отношении автомобильных дорог местного значения муниципального образования Каневской район  .</a:t>
            </a:r>
          </a:p>
        </p:txBody>
      </p:sp>
      <p:sp>
        <p:nvSpPr>
          <p:cNvPr id="24" name="Пятиугольник 23"/>
          <p:cNvSpPr/>
          <p:nvPr/>
        </p:nvSpPr>
        <p:spPr bwMode="auto">
          <a:xfrm rot="5400000">
            <a:off x="4381500" y="-1257300"/>
            <a:ext cx="457200" cy="7086600"/>
          </a:xfrm>
          <a:prstGeom prst="homePlate">
            <a:avLst>
              <a:gd name="adj" fmla="val 59434"/>
            </a:avLst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Источники формирования дорожного фонда</a:t>
            </a:r>
          </a:p>
        </p:txBody>
      </p:sp>
      <p:sp>
        <p:nvSpPr>
          <p:cNvPr id="27" name="Пятиугольник 26"/>
          <p:cNvSpPr/>
          <p:nvPr/>
        </p:nvSpPr>
        <p:spPr bwMode="auto">
          <a:xfrm rot="5400000">
            <a:off x="4495800" y="1981200"/>
            <a:ext cx="381000" cy="7239000"/>
          </a:xfrm>
          <a:prstGeom prst="homePlate">
            <a:avLst>
              <a:gd name="adj" fmla="val 48113"/>
            </a:avLst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Расходы дорожного фонда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 rot="5400000">
            <a:off x="4441826" y="-1851022"/>
            <a:ext cx="361950" cy="7112000"/>
          </a:xfrm>
          <a:prstGeom prst="flowChartProcess">
            <a:avLst/>
          </a:prstGeom>
          <a:solidFill>
            <a:srgbClr val="CCEC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>
            <a:no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МУНИЦИПАЛЬНЫЙ ДОРОЖНЫЙ ФОНД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537567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b" anchorCtr="1">
            <a:spAutoFit/>
          </a:bodyPr>
          <a:lstStyle/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Arial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kumimoji="1" lang="ru-RU" sz="1200" dirty="0" smtClean="0">
                <a:solidFill>
                  <a:schemeClr val="bg1"/>
                </a:solidFill>
                <a:cs typeface="Arial" pitchFamily="34" charset="0"/>
              </a:rPr>
              <a:t> «КАПИТАЛЬНЫЙ РЕМОНТ И РЕМОНТ АВТОМОБИЛЬНЫХ ДОРОГ МЕСТНОГО ЗНАЧЕНИЯ КАНЕВСКОГО РАЙОНА»</a:t>
            </a:r>
            <a:endParaRPr kumimoji="1"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2400" y="762000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Расходы: 2023 г. – 2 752 тыс. руб., 2024 г. – 2 702 тыс. руб., 2054 г. – 2 906 тыс. руб.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20"/>
          <p:cNvSpPr>
            <a:spLocks noChangeArrowheads="1"/>
          </p:cNvSpPr>
          <p:nvPr/>
        </p:nvSpPr>
        <p:spPr bwMode="auto">
          <a:xfrm>
            <a:off x="7467600" y="685800"/>
            <a:ext cx="1117600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тыс.руб</a:t>
            </a:r>
            <a:r>
              <a:rPr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609243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600" dirty="0" smtClean="0">
                <a:solidFill>
                  <a:schemeClr val="bg1"/>
                </a:solidFill>
                <a:cs typeface="Arial" pitchFamily="34" charset="0"/>
              </a:rPr>
              <a:t>           НЕПРОГРАММНЫЕ РАСХОДЫ</a:t>
            </a:r>
          </a:p>
          <a:p>
            <a:pPr algn="ctr">
              <a:defRPr/>
            </a:pPr>
            <a:endParaRPr kumimoji="1"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914400"/>
          <a:ext cx="8839200" cy="5334000"/>
        </p:xfrm>
        <a:graphic>
          <a:graphicData uri="http://schemas.openxmlformats.org/drawingml/2006/table">
            <a:tbl>
              <a:tblPr/>
              <a:tblGrid>
                <a:gridCol w="4574675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542758"/>
                <a:gridCol w="465220"/>
              </a:tblGrid>
              <a:tr h="893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раздела и подраздела БК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 год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динамика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 Всего непрограммные расходы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189 665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247 864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258 798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210 086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218 005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Обеспечение деятельности органов местного самоуправления  (в том числе и на исполнение отдельных государственных полномочий), казенных учреждений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154 074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187 201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204 016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179 231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185 412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Расходы, связанные с удовлетворением исковых требований к муниципальному образованию Каневской район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Мероприятия по содержанию и обслуживанию казны муниципального образования Каневской район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Мероприятия по землеустройству и землепользованию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Возмещение (субсидирование) затрат юридическим лицам по подготовке чертежей градостроительных планов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Финансовое обеспечение непредвиденных расходов (резервный фонд, расходы из резервного фонда на предотвращение распространения новой коронавирусной инфекции (COVID-2019) в Каневском районе)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Обеспечение проведения муниципальных выборов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1 113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Мероприятия по организации исполнения бюджета муниципального образования Каневской район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2 812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2 812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2 812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Межбюджетные трансферты на поддержку местных инициатив по итогам краевого конкурса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3 958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6 602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Проведение Всероссийской переписи населения 2020 года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Иные межбюджетные трансферты на осуществление полномочий муниципального образования Каневской район по решению вопросов местного значения  в области архитектуры и градостроительства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Поддержание устойчивого исполнения местных бюджетов (дотации бюджетам поселений)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24 461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43 000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33 800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26 847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28 585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175,8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2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Осуществление отдельных государственных полномочий по строительству зданий, включая проектно-изыскательские работы, для размещения фельдшерско-акушерских пунктов, фельдшерских пунктов, врачебных амбулаторий и офисов врача общей практики, а также строительство иных объектов здравоохранения, начатое до 1 января 2019 года, необходимых для организации оказания медицинской помощи в соответствии с территориальной программой государственных гарантий бесплатного оказания гражданам медицинской помощи в Краснодарском крае</a:t>
                      </a:r>
                      <a:b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endParaRPr lang="ru-RU" sz="1000" b="0" i="0" u="none" strike="noStrike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13 000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9800" y="2057400"/>
            <a:ext cx="2928958" cy="178509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just" defTabSz="914290"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Взаимоотношения между органами государственной власти Краснодарского края и органами местного самоуправления муниципального образования Каневской район по вопросам межбюджетных отношений, регулируются краевыми законами и иными нормативными правовыми актами Краснодарского края, устанавливающими порядок и условия предоставления межбюджетных трансфертов из краевого бюджета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2357430"/>
            <a:ext cx="1941522" cy="219832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БЮДЖЕТ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752600"/>
            <a:ext cx="2895600" cy="255453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just" defTabSz="914290">
              <a:defRPr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межбюджетных трансфертов из бюджета муниципального образования Каневской район регулируется Положением о бюджетном процессе в  муниципальном образовании Каневской район и иными нормативными правовыми актами, устанавливающими порядок и условия предоставления межбюджетных трансфертов из районного бюджета .</a:t>
            </a:r>
          </a:p>
          <a:p>
            <a:pPr algn="just" defTabSz="914290">
              <a:defRPr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000" dirty="0" smtClean="0">
                <a:solidFill>
                  <a:srgbClr val="002060"/>
                </a:solidFill>
              </a:rPr>
              <a:t> Объём безвозмездных поступлений   будет уточняться после внесения соответствующих изменений в закон о краевом бюджете и распределения средств для бюджета муниципального образования Каневской район.     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3014791">
            <a:off x="2974913" y="978239"/>
            <a:ext cx="698863" cy="819032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4132018" y="3440354"/>
            <a:ext cx="698863" cy="819032"/>
          </a:xfrm>
          <a:prstGeom prst="stripedRigh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8446075">
            <a:off x="5395181" y="985926"/>
            <a:ext cx="698863" cy="819032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3214678" y="2571744"/>
            <a:ext cx="2520000" cy="900000"/>
          </a:xfrm>
          <a:prstGeom prst="curvedUpArrow">
            <a:avLst>
              <a:gd name="adj1" fmla="val 4393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Всего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перечислений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35 730 тыс.рублей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3214678" y="1428736"/>
            <a:ext cx="2520000" cy="900000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Всего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поступлений</a:t>
            </a:r>
          </a:p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1 477 435 тыс.рублей</a:t>
            </a:r>
          </a:p>
          <a:p>
            <a:pPr algn="ctr"/>
            <a:endParaRPr lang="ru-RU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14282" y="928670"/>
          <a:ext cx="2500330" cy="800100"/>
        </p:xfrm>
        <a:graphic>
          <a:graphicData uri="http://schemas.openxmlformats.org/drawingml/2006/table">
            <a:tbl>
              <a:tblPr/>
              <a:tblGrid>
                <a:gridCol w="1905776"/>
                <a:gridCol w="59455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из краевого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бюджета*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475 957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дотации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213 916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75 795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1 186 246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215074" y="857232"/>
          <a:ext cx="2643206" cy="1000125"/>
        </p:xfrm>
        <a:graphic>
          <a:graphicData uri="http://schemas.openxmlformats.org/drawingml/2006/table">
            <a:tbl>
              <a:tblPr/>
              <a:tblGrid>
                <a:gridCol w="2014677"/>
                <a:gridCol w="62852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 бюджетов поселений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МБТ на осуществление части полномочий по решению вопросов местного значения в части внешнего и внутреннего муниципального контроля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04800" y="4572000"/>
          <a:ext cx="8572560" cy="1434362"/>
        </p:xfrm>
        <a:graphic>
          <a:graphicData uri="http://schemas.openxmlformats.org/drawingml/2006/table">
            <a:tbl>
              <a:tblPr/>
              <a:tblGrid>
                <a:gridCol w="7839865"/>
                <a:gridCol w="732695"/>
              </a:tblGrid>
              <a:tr h="1428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 из районного бюджета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на выравнивание  бюджетной обеспеченности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13 800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 в форме дотаций на поддержку мер по обеспечению сбалансированности бюджетов поселений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20 000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МБТ на осуществление полномочий муниципального образования Каневской район по решению вопросов местного значения  в области архитектуры и градостроительства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МБТ на осуществление полномочий муниципального образования Каневской район  по решению вопросов местного значения  в части создания и содержания мест (площадок) накопления твердых коммунальных отходов на территории муниципального образования Каневской район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МБТ на поддержку местных инициатив по итогам краевого конкурса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76200" y="99681"/>
            <a:ext cx="8991600" cy="645081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МЕЖБЮДЖЕТНЫЕ ОТНОШЕНИЯ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81000" y="6019800"/>
            <a:ext cx="8578468" cy="603235"/>
          </a:xfrm>
          <a:prstGeom prst="roundRect">
            <a:avLst/>
          </a:prstGeom>
          <a:solidFill>
            <a:srgbClr val="009999">
              <a:alpha val="51000"/>
            </a:srgb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anchor="ctr"/>
          <a:lstStyle/>
          <a:p>
            <a:pPr algn="just"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Проектом программы муниципальных гарантий муниципального образования Каневской район на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2023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год и на плановый период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2025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годов предусмотрено предоставление муниципальной гарантии муниципальному унитарному предприятию «Тепловые сети»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2023 году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сумме </a:t>
            </a:r>
            <a:r>
              <a:rPr kumimoji="1"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10 000 тыс. </a:t>
            </a: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руб. 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514600" y="5181600"/>
            <a:ext cx="4114800" cy="660750"/>
          </a:xfrm>
          <a:prstGeom prst="roundRect">
            <a:avLst/>
          </a:prstGeom>
          <a:solidFill>
            <a:schemeClr val="accent1">
              <a:alpha val="63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algn="ctr">
              <a:defRPr/>
            </a:pPr>
            <a:r>
              <a:rPr kumimoji="1" lang="ru-RU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Муниципальный долг:</a:t>
            </a:r>
          </a:p>
          <a:p>
            <a:pPr algn="ctr">
              <a:defRPr/>
            </a:pPr>
            <a:r>
              <a:rPr kumimoji="1" lang="ru-RU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1 января 2023 года – 0 тыс. </a:t>
            </a:r>
            <a:r>
              <a:rPr kumimoji="1" lang="ru-RU" sz="1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руб</a:t>
            </a:r>
            <a:endParaRPr kumimoji="1" lang="ru-RU" sz="1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1 января 2024 года – 0 тыс. </a:t>
            </a:r>
            <a:r>
              <a:rPr kumimoji="1" lang="ru-RU" sz="1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руб</a:t>
            </a:r>
            <a:r>
              <a:rPr kumimoji="1" lang="ru-RU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kumimoji="1" lang="ru-RU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1 января 2025 года – 0 тыс. </a:t>
            </a:r>
            <a:r>
              <a:rPr kumimoji="1" lang="ru-RU" sz="1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руб</a:t>
            </a:r>
            <a:endParaRPr kumimoji="1" lang="ru-RU" sz="1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76200" y="76200"/>
            <a:ext cx="8915400" cy="685800"/>
          </a:xfrm>
          <a:prstGeom prst="round2Same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         МУНИЦИПАЛЬНЫЙ ДОЛГ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762000"/>
            <a:ext cx="8481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Политика муниципального образования Каневской район в области управления муниципальным долгом направлена на обеспечение сбалансированного исполнения местного бюджета, что позволило осуществлять все платежи в срок, в полном объеме и обеспечить отсутствие  муниципального долга уже в течение 4-х лет и  на 1 января 2023 года также предполагается отсутствие муниципального внутреннего долга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Group 102"/>
          <p:cNvGraphicFramePr>
            <a:graphicFrameLocks noGrp="1"/>
          </p:cNvGraphicFramePr>
          <p:nvPr>
            <p:ph sz="quarter" idx="4294967295"/>
          </p:nvPr>
        </p:nvGraphicFramePr>
        <p:xfrm>
          <a:off x="827315" y="1524000"/>
          <a:ext cx="8316685" cy="236220"/>
        </p:xfrm>
        <a:graphic>
          <a:graphicData uri="http://schemas.openxmlformats.org/drawingml/2006/table">
            <a:tbl>
              <a:tblPr/>
              <a:tblGrid>
                <a:gridCol w="8316685"/>
              </a:tblGrid>
              <a:tr h="2362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ДИНАМИКА МУНИЦИПАЛЬНОГО ДОЛГА за 2014-2022 годы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34290" marB="3429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81000" y="1524000"/>
            <a:ext cx="628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тыс. </a:t>
            </a:r>
            <a:r>
              <a:rPr kumimoji="1" lang="ru-RU" sz="1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руб</a:t>
            </a:r>
            <a:endParaRPr lang="ru-RU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2400" y="4495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проекте решения учтены требования Бюджетного кодекса Российской Федерации по установлению предельных показателей муниципального долга, а также предусмотрены ассигнования на исполнение действующих и вновь принимаемых обязательств, составляющих муниципальный внутренний долг муниципального образования Каневской район.</a:t>
            </a:r>
            <a:endParaRPr lang="ru-RU" sz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Chart 167"/>
          <p:cNvGraphicFramePr>
            <a:graphicFrameLocks/>
          </p:cNvGraphicFramePr>
          <p:nvPr/>
        </p:nvGraphicFramePr>
        <p:xfrm>
          <a:off x="228600" y="1905000"/>
          <a:ext cx="8686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914400" y="1828800"/>
          <a:ext cx="8229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006009" y="2228657"/>
            <a:ext cx="4800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1"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828800" y="3429000"/>
            <a:ext cx="53287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Финансовое управление</a:t>
            </a:r>
          </a:p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администрации муниципального образования Каневской район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45465" y="5030890"/>
            <a:ext cx="314162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Адрес: Краснодарский край,</a:t>
            </a:r>
          </a:p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станица Каневская, ул. Горького, 60,</a:t>
            </a:r>
          </a:p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тел.(86164)71150, (86164) 71517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8FC100C3-8021-4BDA-B76B-496170AFD39A}"/>
              </a:ext>
            </a:extLst>
          </p:cNvPr>
          <p:cNvSpPr/>
          <p:nvPr/>
        </p:nvSpPr>
        <p:spPr>
          <a:xfrm>
            <a:off x="0" y="76201"/>
            <a:ext cx="9144000" cy="685799"/>
          </a:xfrm>
          <a:prstGeom prst="round2SameRect">
            <a:avLst>
              <a:gd name="adj1" fmla="val 32640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A1A1C0B-D249-489B-B718-7B309D72BB27}"/>
              </a:ext>
            </a:extLst>
          </p:cNvPr>
          <p:cNvCxnSpPr>
            <a:cxnSpLocks/>
          </p:cNvCxnSpPr>
          <p:nvPr/>
        </p:nvCxnSpPr>
        <p:spPr>
          <a:xfrm>
            <a:off x="3048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77838" y="875359"/>
            <a:ext cx="43227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 утверждению, исполнению, составлению и утверждению отчета об исполнении бюджета</a:t>
            </a:r>
          </a:p>
        </p:txBody>
      </p:sp>
      <p:graphicFrame>
        <p:nvGraphicFramePr>
          <p:cNvPr id="121976" name="Group 120"/>
          <p:cNvGraphicFramePr>
            <a:graphicFrameLocks noGrp="1"/>
          </p:cNvGraphicFramePr>
          <p:nvPr/>
        </p:nvGraphicFramePr>
        <p:xfrm>
          <a:off x="471488" y="2034009"/>
          <a:ext cx="8185150" cy="1833467"/>
        </p:xfrm>
        <a:graphic>
          <a:graphicData uri="http://schemas.openxmlformats.org/drawingml/2006/table">
            <a:tbl>
              <a:tblPr/>
              <a:tblGrid>
                <a:gridCol w="2373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0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58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Этапы бюджетного процесса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Янв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фев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мар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апр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май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июн</a:t>
                      </a:r>
                    </a:p>
                  </a:txBody>
                  <a:tcPr marL="72000"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июл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авг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сен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окт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ноя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дек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Составление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Утверждение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Исполнение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Отчетность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pitchFamily="34" charset="-52"/>
                        </a:rPr>
                        <a:t>Контроль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633" name="Rectangle 5"/>
          <p:cNvSpPr>
            <a:spLocks noChangeArrowheads="1"/>
          </p:cNvSpPr>
          <p:nvPr/>
        </p:nvSpPr>
        <p:spPr bwMode="auto">
          <a:xfrm>
            <a:off x="396652" y="3811774"/>
            <a:ext cx="19431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chemeClr val="accent4"/>
                </a:solidFill>
                <a:latin typeface="Calibri" pitchFamily="34" charset="0"/>
                <a:cs typeface="Times New Roman" pitchFamily="18" charset="0"/>
              </a:rPr>
              <a:t>Составление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На данном этапе составляется прогноз социально-экономического развития </a:t>
            </a:r>
            <a:r>
              <a:rPr lang="ru-RU" altLang="ru-RU" sz="1200" b="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района, </a:t>
            </a:r>
            <a:r>
              <a:rPr lang="ru-RU" altLang="ru-RU" sz="1200" b="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определяются основные характеристики бюджета на очередной финансовый год и плановый период, налоговая и бюджетная политика на предстоящий год, основные методы и направления покрытия дефицита бюджета</a:t>
            </a:r>
            <a:endParaRPr lang="en-US" altLang="ru-RU" sz="1200" b="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4" name="Rectangle 5"/>
          <p:cNvSpPr>
            <a:spLocks noChangeArrowheads="1"/>
          </p:cNvSpPr>
          <p:nvPr/>
        </p:nvSpPr>
        <p:spPr bwMode="auto">
          <a:xfrm>
            <a:off x="5102225" y="1585192"/>
            <a:ext cx="3505200" cy="3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Ежегодные этапы бюджетного процесса</a:t>
            </a:r>
          </a:p>
        </p:txBody>
      </p:sp>
      <p:sp>
        <p:nvSpPr>
          <p:cNvPr id="22635" name="Rectangle 5"/>
          <p:cNvSpPr>
            <a:spLocks noChangeArrowheads="1"/>
          </p:cNvSpPr>
          <p:nvPr/>
        </p:nvSpPr>
        <p:spPr bwMode="auto">
          <a:xfrm>
            <a:off x="2349252" y="3811774"/>
            <a:ext cx="17907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chemeClr val="accent5"/>
                </a:solidFill>
                <a:latin typeface="Calibri" pitchFamily="34" charset="0"/>
                <a:cs typeface="Times New Roman" pitchFamily="18" charset="0"/>
              </a:rPr>
              <a:t>Утверждение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Подготовленный проект бюджета рассматривается </a:t>
            </a:r>
            <a:r>
              <a:rPr lang="ru-RU" altLang="ru-RU" sz="1200" b="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Советом муниципального образования Каневской район.</a:t>
            </a:r>
            <a:endParaRPr lang="ru-RU" altLang="ru-RU" sz="1200" b="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В результате согласования всех спорных вопросов проект бюджета утверждается и направляется на подпись главе </a:t>
            </a:r>
            <a:r>
              <a:rPr lang="ru-RU" altLang="ru-RU" sz="1200" b="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района</a:t>
            </a:r>
            <a:endParaRPr lang="en-US" altLang="ru-RU" sz="1200" b="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6" name="Rectangle 5"/>
          <p:cNvSpPr>
            <a:spLocks noChangeArrowheads="1"/>
          </p:cNvSpPr>
          <p:nvPr/>
        </p:nvSpPr>
        <p:spPr bwMode="auto">
          <a:xfrm>
            <a:off x="4218161" y="3811774"/>
            <a:ext cx="1577975" cy="23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Исполнение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Бюджет исполняется по доходам, расходам и источникам финансирования дефицита бюджета на основе принципов единства кассы и подведомственных расходов</a:t>
            </a:r>
            <a:endParaRPr lang="en-US" altLang="ru-RU" sz="1200" b="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7" name="Rectangle 5"/>
          <p:cNvSpPr>
            <a:spLocks noChangeArrowheads="1"/>
          </p:cNvSpPr>
          <p:nvPr/>
        </p:nvSpPr>
        <p:spPr bwMode="auto">
          <a:xfrm>
            <a:off x="5872758" y="3811768"/>
            <a:ext cx="1579562" cy="10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Отчетность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Ежемесячно составляются отчеты об исполнении бюджета</a:t>
            </a:r>
            <a:endParaRPr lang="en-US" altLang="ru-RU" sz="1200" b="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616" name="Rectangle 5"/>
          <p:cNvSpPr>
            <a:spLocks noChangeArrowheads="1"/>
          </p:cNvSpPr>
          <p:nvPr/>
        </p:nvSpPr>
        <p:spPr bwMode="auto">
          <a:xfrm>
            <a:off x="7435853" y="3811769"/>
            <a:ext cx="132714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0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Контроль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(практически осуществляется на всех этапах бюджетного процесса)</a:t>
            </a:r>
            <a:endParaRPr lang="en-US" altLang="ru-RU" sz="12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1000" y="152400"/>
            <a:ext cx="6120681" cy="4572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cs typeface="Times New Roman"/>
              </a:rPr>
              <a:t>СТАДИИ БЮДЖЕТНОГО ПРОЦЕССА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lum/>
          </a:blip>
          <a:srcRect/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0"/>
            <a:ext cx="9144000" cy="864095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FEC0D59-71EE-4FDD-8DDC-84BA9D31E348}"/>
              </a:ext>
            </a:extLst>
          </p:cNvPr>
          <p:cNvCxnSpPr>
            <a:cxnSpLocks/>
          </p:cNvCxnSpPr>
          <p:nvPr/>
        </p:nvCxnSpPr>
        <p:spPr>
          <a:xfrm>
            <a:off x="457200" y="2286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09600" y="152400"/>
            <a:ext cx="7164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ОСНОВНЫЕ ПОНЯТИЯ ИСПОЛЬЗУЕМЫЕ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j-lt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В БЮДЖЕТНОМ ПРОЦЕССЕ</a:t>
            </a:r>
            <a:r>
              <a:rPr lang="ru-RU" sz="2000" b="1" u="sng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066800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altLang="ru-RU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ох</a:t>
            </a:r>
            <a:r>
              <a:rPr lang="ru-RU" alt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оды 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поступающие в бюджет денежные средства от физических и юридических лиц в виде налоговых и неналоговых перечислений, а также средства от вышестоящего бюджета в виде межбюджетных трансфертов</a:t>
            </a:r>
            <a:endParaRPr lang="ru-RU" altLang="ru-RU" sz="16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143000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Расходы 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 на образование, культуру, физическую культуру и спорт, содержание муниципальных предприятий, районные мероприятия, ремонт и содержание объектов дорожного хозяйства </a:t>
            </a:r>
            <a:endParaRPr lang="ru-RU" altLang="ru-RU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1242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</a:p>
          <a:p>
            <a:pPr algn="ctr">
              <a:defRPr/>
            </a:pPr>
            <a:r>
              <a:rPr lang="ru-RU" alt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форма образование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alt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самоуправлени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50292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Профицит</a:t>
            </a:r>
            <a:endParaRPr lang="ru-RU" altLang="ru-RU" sz="3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доходов над расходами</a:t>
            </a:r>
            <a:endParaRPr lang="ru-RU" altLang="ru-RU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50292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Дефицит</a:t>
            </a:r>
          </a:p>
          <a:p>
            <a:pPr algn="ctr">
              <a:defRPr/>
            </a:pPr>
            <a:r>
              <a:rPr lang="ru-RU" alt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расходов над  доходами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1"/>
          <p:cNvSpPr>
            <a:spLocks noChangeArrowheads="1"/>
          </p:cNvSpPr>
          <p:nvPr/>
        </p:nvSpPr>
        <p:spPr bwMode="auto">
          <a:xfrm>
            <a:off x="6877050" y="2960287"/>
            <a:ext cx="165100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меньше</a:t>
            </a:r>
            <a:endParaRPr lang="en-US" altLang="ru-RU" sz="2400" i="1" dirty="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1" name="Rectangle 32"/>
          <p:cNvSpPr>
            <a:spLocks noChangeArrowheads="1"/>
          </p:cNvSpPr>
          <p:nvPr/>
        </p:nvSpPr>
        <p:spPr bwMode="auto">
          <a:xfrm>
            <a:off x="3779839" y="3321570"/>
            <a:ext cx="16732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равны</a:t>
            </a:r>
            <a:endParaRPr lang="en-US" altLang="ru-RU" sz="2400" i="1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расходам</a:t>
            </a:r>
          </a:p>
        </p:txBody>
      </p:sp>
      <p:sp>
        <p:nvSpPr>
          <p:cNvPr id="24582" name="Rectangle 33"/>
          <p:cNvSpPr>
            <a:spLocks noChangeArrowheads="1"/>
          </p:cNvSpPr>
          <p:nvPr/>
        </p:nvSpPr>
        <p:spPr bwMode="auto">
          <a:xfrm>
            <a:off x="755652" y="2960287"/>
            <a:ext cx="15843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больше</a:t>
            </a:r>
            <a:endParaRPr lang="en-US" altLang="ru-RU" sz="2400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3" name="Rectangle 34"/>
          <p:cNvSpPr>
            <a:spLocks noChangeArrowheads="1"/>
          </p:cNvSpPr>
          <p:nvPr/>
        </p:nvSpPr>
        <p:spPr bwMode="auto">
          <a:xfrm>
            <a:off x="3779838" y="784642"/>
            <a:ext cx="1693862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4584" name="AutoShape 35"/>
          <p:cNvSpPr>
            <a:spLocks noChangeArrowheads="1"/>
          </p:cNvSpPr>
          <p:nvPr/>
        </p:nvSpPr>
        <p:spPr bwMode="auto">
          <a:xfrm>
            <a:off x="107951" y="1478553"/>
            <a:ext cx="2879725" cy="650944"/>
          </a:xfrm>
          <a:prstGeom prst="hexagon">
            <a:avLst>
              <a:gd name="adj" fmla="val 24948"/>
              <a:gd name="vf" fmla="val 115470"/>
            </a:avLst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5" name="Rectangle 28"/>
          <p:cNvSpPr>
            <a:spLocks noChangeArrowheads="1"/>
          </p:cNvSpPr>
          <p:nvPr/>
        </p:nvSpPr>
        <p:spPr bwMode="auto">
          <a:xfrm>
            <a:off x="539752" y="1542220"/>
            <a:ext cx="2155825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 dirty="0" err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Профицитный</a:t>
            </a:r>
            <a:endParaRPr lang="ru-RU" altLang="ru-RU" sz="2500" b="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6" name="AutoShape 36"/>
          <p:cNvSpPr>
            <a:spLocks noChangeArrowheads="1"/>
          </p:cNvSpPr>
          <p:nvPr/>
        </p:nvSpPr>
        <p:spPr bwMode="auto">
          <a:xfrm>
            <a:off x="3276604" y="2056290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noFill/>
          <a:ln w="28575">
            <a:solidFill>
              <a:srgbClr val="0070C0"/>
            </a:solidFill>
            <a:prstDash val="sysDash"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7" name="Rectangle 29"/>
          <p:cNvSpPr>
            <a:spLocks noChangeArrowheads="1"/>
          </p:cNvSpPr>
          <p:nvPr/>
        </p:nvSpPr>
        <p:spPr bwMode="auto">
          <a:xfrm>
            <a:off x="3257550" y="2111996"/>
            <a:ext cx="2838450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Сбалансированный</a:t>
            </a:r>
          </a:p>
        </p:txBody>
      </p:sp>
      <p:sp>
        <p:nvSpPr>
          <p:cNvPr id="24588" name="AutoShape 37"/>
          <p:cNvSpPr>
            <a:spLocks noChangeArrowheads="1"/>
          </p:cNvSpPr>
          <p:nvPr/>
        </p:nvSpPr>
        <p:spPr bwMode="auto">
          <a:xfrm>
            <a:off x="6156336" y="1406938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noFill/>
          <a:ln w="28575">
            <a:solidFill>
              <a:srgbClr val="C00000"/>
            </a:solidFill>
            <a:prstDash val="sysDash"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9" name="Rectangle 30"/>
          <p:cNvSpPr>
            <a:spLocks noChangeArrowheads="1"/>
          </p:cNvSpPr>
          <p:nvPr/>
        </p:nvSpPr>
        <p:spPr bwMode="auto">
          <a:xfrm>
            <a:off x="6669088" y="1480144"/>
            <a:ext cx="1973262" cy="4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Дефицитный</a:t>
            </a:r>
          </a:p>
        </p:txBody>
      </p:sp>
      <p:pic>
        <p:nvPicPr>
          <p:cNvPr id="24590" name="Picture 21" descr="2014_01_24_22_59_1347334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5600"/>
            <a:ext cx="1512888" cy="13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41" descr="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6296"/>
            <a:ext cx="1562100" cy="106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1" y="4149080"/>
            <a:ext cx="2436813" cy="13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2943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665" y="2586273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861" y="2008539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AutoShape 38"/>
          <p:cNvSpPr>
            <a:spLocks noChangeArrowheads="1"/>
          </p:cNvSpPr>
          <p:nvPr/>
        </p:nvSpPr>
        <p:spPr bwMode="auto">
          <a:xfrm>
            <a:off x="228600" y="5694126"/>
            <a:ext cx="8686800" cy="630474"/>
          </a:xfrm>
          <a:prstGeom prst="hexagon">
            <a:avLst>
              <a:gd name="adj" fmla="val 25253"/>
              <a:gd name="vf" fmla="val 115470"/>
            </a:avLst>
          </a:prstGeom>
          <a:noFill/>
          <a:ln w="28575">
            <a:solidFill>
              <a:schemeClr val="accent3">
                <a:lumMod val="50000"/>
              </a:schemeClr>
            </a:solidFill>
            <a:prstDash val="dash"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97" name="TextBox 36"/>
          <p:cNvSpPr txBox="1">
            <a:spLocks noChangeArrowheads="1"/>
          </p:cNvSpPr>
          <p:nvPr/>
        </p:nvSpPr>
        <p:spPr bwMode="auto">
          <a:xfrm>
            <a:off x="304800" y="56388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Сбалансированность бюджета по доходам и расходам основополагающее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требование, предъявляемое к органам составляющим и исполняющим бюджет</a:t>
            </a:r>
          </a:p>
        </p:txBody>
      </p:sp>
      <p:sp>
        <p:nvSpPr>
          <p:cNvPr id="24598" name="Line 47"/>
          <p:cNvSpPr>
            <a:spLocks noChangeShapeType="1"/>
          </p:cNvSpPr>
          <p:nvPr/>
        </p:nvSpPr>
        <p:spPr bwMode="auto">
          <a:xfrm flipH="1">
            <a:off x="1619250" y="1066800"/>
            <a:ext cx="2114549" cy="268518"/>
          </a:xfrm>
          <a:prstGeom prst="line">
            <a:avLst/>
          </a:prstGeom>
          <a:noFill/>
          <a:ln w="50800">
            <a:solidFill>
              <a:schemeClr val="accent4">
                <a:lumMod val="75000"/>
              </a:schemeClr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9" name="Line 48"/>
          <p:cNvSpPr>
            <a:spLocks noChangeShapeType="1"/>
          </p:cNvSpPr>
          <p:nvPr/>
        </p:nvSpPr>
        <p:spPr bwMode="auto">
          <a:xfrm flipH="1">
            <a:off x="4716463" y="1335313"/>
            <a:ext cx="0" cy="649353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0" name="Line 49"/>
          <p:cNvSpPr>
            <a:spLocks noChangeShapeType="1"/>
          </p:cNvSpPr>
          <p:nvPr/>
        </p:nvSpPr>
        <p:spPr bwMode="auto">
          <a:xfrm>
            <a:off x="5562600" y="1066800"/>
            <a:ext cx="1962150" cy="2685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с двумя скругленными соседними углами 27">
            <a:extLst>
              <a:ext uri="{FF2B5EF4-FFF2-40B4-BE49-F238E27FC236}">
                <a16:creationId xmlns:a16="http://schemas.microsoft.com/office/drawing/2014/main" xmlns="" id="{6F89EA12-1BCA-4958-A3E7-8C18451AC243}"/>
              </a:ext>
            </a:extLst>
          </p:cNvPr>
          <p:cNvSpPr/>
          <p:nvPr/>
        </p:nvSpPr>
        <p:spPr>
          <a:xfrm>
            <a:off x="0" y="76200"/>
            <a:ext cx="9144000" cy="838200"/>
          </a:xfrm>
          <a:prstGeom prst="round2SameRect">
            <a:avLst>
              <a:gd name="adj1" fmla="val 50000"/>
              <a:gd name="adj2" fmla="val 1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51816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 kern="1200" dirty="0">
                <a:solidFill>
                  <a:schemeClr val="bg1"/>
                </a:solidFill>
                <a:ea typeface="+mn-ea"/>
                <a:cs typeface="Times New Roman"/>
              </a:rPr>
              <a:t>КАКИЕ БЫВАЮТ БЮДЖЕТЫ </a:t>
            </a:r>
            <a:r>
              <a:rPr lang="ru-RU" sz="2200" b="1" kern="1200" dirty="0" smtClean="0">
                <a:solidFill>
                  <a:schemeClr val="bg1"/>
                </a:solidFill>
                <a:ea typeface="+mn-ea"/>
                <a:cs typeface="Times New Roman"/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3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1"/>
            <a:ext cx="9144000" cy="7620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Публичные слушания как форма участия граждан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бюджетном процессе</a:t>
            </a:r>
            <a:endParaRPr lang="ru-RU" sz="2000" b="1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2400" y="9906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Одной из наиболее популярных форм участия граждан в управлении на территории муниципального образования являются публичные слушания. Публичные слушания можно определить как подготовленное собрание жителей, в котором участвуют представители органов власти и СМИ. 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altLang="ru-RU" sz="12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участия</a:t>
            </a:r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жителей в бюджетном процессе в муниципального образования Каневской район проводятся публичные слушания и по проекту бюджета, и по годовому отчету об исполнении бюджета.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57400" y="1981200"/>
            <a:ext cx="6705600" cy="9144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Информация о времени и месте проведения публичных слушаний, а также полный текст проекта муниципального правового акта подлежат  официальному опубликованию ( обнародованию) и размещаются  на официальном сайте администрации муниципального образования  Каневской район не позднее, чем за 10 дней до дня проведения публичных слушаний.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1400" y="3886200"/>
            <a:ext cx="5181600" cy="7620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Администрация муниципального образования Каневской район подготавливает  обоснованные предложения изменений  в проект бюджета, представляет материалы, письменные предложения и замечания для включения в протокол публичных слушаниях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400" y="2362200"/>
            <a:ext cx="1676400" cy="304800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Проявить активность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400" y="3124200"/>
            <a:ext cx="2362200" cy="533400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Ознакомиться с проектом бюджета, отчетом об исполнении бюджета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4400" y="4038600"/>
            <a:ext cx="2362200" cy="457200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Направить предложения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800" y="4876800"/>
            <a:ext cx="2362200" cy="533400"/>
          </a:xfrm>
          <a:prstGeom prst="round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Принять участие в публичных слушаниях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48000" y="3048000"/>
            <a:ext cx="5715000" cy="6858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Публичные слушания проводятся  с целью обеспечения участия жителей в обсуждении проекта бюджета, отчета об исполнении бюджета, выявления мнения населения, изучения и обобщения предложений и рекомендаций жителей по вопросу публичных слушаний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24200" y="4800600"/>
            <a:ext cx="5638800" cy="6858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Заключение о результатах публичных слушаний с обоснованием принятых решений обнародуется в средствах массовой информации и размещается на официальном сайте администрации 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28600" y="5562600"/>
            <a:ext cx="8686800" cy="1066800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anchor="ctr"/>
          <a:lstStyle/>
          <a:p>
            <a:pPr>
              <a:defRPr/>
            </a:pPr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Информация о дате и месте проведения публичных слушаний по проекту решения Совета муниципального образования Каневской район «О бюджете муниципального образования Каневской район на 2023 год и на плановый период 2024 и 2025 годов» размещена в газете «</a:t>
            </a:r>
            <a:r>
              <a:rPr lang="ru-RU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Каневские</a:t>
            </a:r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зори» от 1 декабря 2022 года № 49, а также на официальном сайте администрации муниципального образования  Каневской район .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Ознакомиться с документом можно здесь 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2"/>
              </a:rPr>
              <a:t>( https://www.kanevskadm.ru)</a:t>
            </a:r>
            <a:r>
              <a:rPr lang="ru-RU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533400" y="2743200"/>
            <a:ext cx="381000" cy="381000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endCxn id="19" idx="1"/>
          </p:cNvCxnSpPr>
          <p:nvPr/>
        </p:nvCxnSpPr>
        <p:spPr>
          <a:xfrm rot="16200000" flipH="1">
            <a:off x="381000" y="3733800"/>
            <a:ext cx="609600" cy="457200"/>
          </a:xfrm>
          <a:prstGeom prst="bentConnector2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ная линия уступом 102"/>
          <p:cNvCxnSpPr/>
          <p:nvPr/>
        </p:nvCxnSpPr>
        <p:spPr>
          <a:xfrm rot="5400000">
            <a:off x="1752600" y="4495800"/>
            <a:ext cx="381000" cy="381000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76201"/>
            <a:ext cx="9144000" cy="7620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Нормативная база формирования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бюджета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муниципального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образования Каневской район</a:t>
            </a:r>
            <a:endParaRPr lang="ru-RU" sz="2000" b="1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4"/>
          <p:cNvSpPr/>
          <p:nvPr/>
        </p:nvSpPr>
        <p:spPr>
          <a:xfrm>
            <a:off x="6172200" y="4724400"/>
            <a:ext cx="2743200" cy="990600"/>
          </a:xfrm>
          <a:prstGeom prst="wedgeRoundRectCallout">
            <a:avLst>
              <a:gd name="adj1" fmla="val -73978"/>
              <a:gd name="adj2" fmla="val -53538"/>
              <a:gd name="adj3" fmla="val 1666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МО Каневской район на 2023 год и на плановый период 2024 и 2025 годов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72200" y="3505200"/>
            <a:ext cx="2743200" cy="914400"/>
          </a:xfrm>
          <a:prstGeom prst="wedgeRoundRectCallout">
            <a:avLst>
              <a:gd name="adj1" fmla="val -72405"/>
              <a:gd name="adj2" fmla="val -3538"/>
              <a:gd name="adj3" fmla="val 1666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Налоговый кодекс РФ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28600" y="4724400"/>
            <a:ext cx="2743200" cy="914400"/>
          </a:xfrm>
          <a:prstGeom prst="wedgeRoundRectCallout">
            <a:avLst>
              <a:gd name="adj1" fmla="val 67846"/>
              <a:gd name="adj2" fmla="val -48821"/>
              <a:gd name="adj3" fmla="val 1666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Бюджетный кодекс РФ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200400" y="5715000"/>
            <a:ext cx="2743200" cy="914400"/>
          </a:xfrm>
          <a:prstGeom prst="wedgeRoundRectCallout">
            <a:avLst>
              <a:gd name="adj1" fmla="val 4324"/>
              <a:gd name="adj2" fmla="val -126179"/>
              <a:gd name="adj3" fmla="val 1666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Указ Президента Российской Федерации от 21 июля 2020 года </a:t>
            </a:r>
            <a:r>
              <a:rPr lang="ru-RU" sz="1200" dirty="0" smtClean="0">
                <a:solidFill>
                  <a:schemeClr val="tx2"/>
                </a:solidFill>
                <a:hlinkClick r:id="rId2"/>
              </a:rPr>
              <a:t>N 474</a:t>
            </a:r>
            <a:r>
              <a:rPr lang="ru-RU" sz="1200" dirty="0" smtClean="0">
                <a:solidFill>
                  <a:schemeClr val="tx2"/>
                </a:solidFill>
              </a:rPr>
              <a:t> «О национальных целях развития Российской Федерации на период до 2030 года»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8600" y="2286000"/>
            <a:ext cx="2743200" cy="914400"/>
          </a:xfrm>
          <a:prstGeom prst="wedgeRoundRectCallout">
            <a:avLst>
              <a:gd name="adj1" fmla="val 71305"/>
              <a:gd name="adj2" fmla="val 43632"/>
              <a:gd name="adj3" fmla="val 1666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Прогноз социально-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экономического развития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 Каневской район на 2023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 и плановый период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2024 и 2025 годов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200400" y="1066800"/>
            <a:ext cx="2743200" cy="914400"/>
          </a:xfrm>
          <a:prstGeom prst="wedgeRoundRectCallout">
            <a:avLst>
              <a:gd name="adj1" fmla="val -1651"/>
              <a:gd name="adj2" fmla="val 123821"/>
              <a:gd name="adj3" fmla="val 1666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Положение о бюджетном процессе в муниципальном образовании Каневской район (от 16 июля 2014 года №351 </a:t>
            </a:r>
            <a:endParaRPr lang="ru-RU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172200" y="2286000"/>
            <a:ext cx="2736000" cy="914400"/>
          </a:xfrm>
          <a:prstGeom prst="wedgeRoundRectCallout">
            <a:avLst>
              <a:gd name="adj1" fmla="val -73487"/>
              <a:gd name="adj2" fmla="val 42689"/>
              <a:gd name="adj3" fmla="val 1666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Устав МО Каневской район,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(Решение Совета МО Каневской район от 31.05.2017 № 145) 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28600" y="3505200"/>
            <a:ext cx="2743200" cy="914400"/>
          </a:xfrm>
          <a:prstGeom prst="wedgeRoundRectCallout">
            <a:avLst>
              <a:gd name="adj1" fmla="val 70048"/>
              <a:gd name="adj2" fmla="val -708"/>
              <a:gd name="adj3" fmla="val 16667"/>
            </a:avLst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закон от 6 октября 2003 года № 131-ФЗ «Об общих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принципах организации местного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самоуправления в Российской Федерации»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3581400" y="2667000"/>
          <a:ext cx="2209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33800" y="3276600"/>
            <a:ext cx="18859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/>
              </a:rPr>
              <a:t>Бюджет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/>
              </a:rPr>
              <a:t>МО Каневской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/>
              </a:rPr>
              <a:t>район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F18B296A-35A5-4C61-B556-5C4583577E86}"/>
              </a:ext>
            </a:extLst>
          </p:cNvPr>
          <p:cNvSpPr/>
          <p:nvPr/>
        </p:nvSpPr>
        <p:spPr>
          <a:xfrm>
            <a:off x="0" y="152400"/>
            <a:ext cx="9144000" cy="762000"/>
          </a:xfrm>
          <a:prstGeom prst="round2SameRect">
            <a:avLst>
              <a:gd name="adj1" fmla="val 46617"/>
              <a:gd name="adj2" fmla="val 0"/>
            </a:avLst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Основные подходы к формированию бюджета муниципального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Calibri" pitchFamily="34" charset="0"/>
              </a:rPr>
              <a:t>       образования Каневской район</a:t>
            </a:r>
            <a:endParaRPr lang="ru-RU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533400" y="152400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81000" y="9906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В качестве «базовых» объемов расходов районного бюджета на 2023 год приняты бюджетные ассигнования, утвержденные на 2022 год. «Базовые» объемы бюджетных ассигнований уточнены с учетом:  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индексации с 1 октября 2023 г. оплаты труда категорий работников бюджетной сферы, которые не попадают под действие указов Президента Российской Федерации, на 4,0 %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повышения оплаты труда отдельных категорий работников социальной сферы с учетом сохранения достигнутого соотношения между уровнем оплаты труда отдельных категорий работников бюджетной сферы и уровнем средней заработной платы в Краснодарском крае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гарантированного размера оплаты труда на уровне МРОТ</a:t>
            </a: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сохранения бюджетной стабильности, обеспечение своевременного исполнения расходных обязательств и реализации мер, направленных на поддержку социальной сферы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объемов      финансирования, предусмотренных муниципальными программами муниципального образования Каневской район по годам их реализации</a:t>
            </a:r>
          </a:p>
          <a:p>
            <a:pPr algn="just"/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</a:rPr>
              <a:t>Объем расходов бюджета муниципального образования Каневской район будет уточнен после распределения межбюджетных трансфертов из федерального и краевого бюджетов между муниципальными образованиями Краснодарского края, в том числе в рамках реализации национальных проектов, а также с учетом итогов исполнения бюджета муниципального образования Каневской район за 2022 год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2392</TotalTime>
  <Words>7200</Words>
  <PresentationFormat>Экран (4:3)</PresentationFormat>
  <Paragraphs>1793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Справедливость</vt:lpstr>
      <vt:lpstr>БЮДЖЕТ ДЛЯ ГРАЖДАН  ПО ПРОЕКТУ БЮДЖЕТА НА 2023 ГОД  И НА ПЛАНОВЫЙ ПЕРИОД 2024 И 2025 ГОДОВ</vt:lpstr>
      <vt:lpstr>Слайд 2</vt:lpstr>
      <vt:lpstr>Слайд 3</vt:lpstr>
      <vt:lpstr>Слайд 4</vt:lpstr>
      <vt:lpstr>Слайд 5</vt:lpstr>
      <vt:lpstr>КАКИЕ БЫВАЮТ БЮДЖЕТЫ ?</vt:lpstr>
      <vt:lpstr>Слайд 7</vt:lpstr>
      <vt:lpstr>Слайд 8</vt:lpstr>
      <vt:lpstr>Слайд 9</vt:lpstr>
      <vt:lpstr>Слайд 10</vt:lpstr>
      <vt:lpstr>Слайд 11</vt:lpstr>
      <vt:lpstr>ДИНАМИКА ДОХОДОВ БЮДЖЕТА</vt:lpstr>
      <vt:lpstr>Слайд 13</vt:lpstr>
      <vt:lpstr>Слайд 14</vt:lpstr>
      <vt:lpstr>ДИНАМИКА РАСХОДОВ БЮДЖЕТА</vt:lpstr>
      <vt:lpstr>Слайд 16</vt:lpstr>
      <vt:lpstr>Слайд 17</vt:lpstr>
      <vt:lpstr>СТРУКТУРА РАСХОДОВ БЮДЖЕТА</vt:lpstr>
      <vt:lpstr>Слайд 19</vt:lpstr>
      <vt:lpstr>ЗА СЧЕТ СРЕДСТВ РАЙОННОГО БЮДЖЕТА ФИНАНСИРУЮТСЯ</vt:lpstr>
      <vt:lpstr>Слайд 21</vt:lpstr>
      <vt:lpstr>Слайд 22</vt:lpstr>
      <vt:lpstr>Слайд 23</vt:lpstr>
      <vt:lpstr>МУНИЦИПАЛЬНАЯ ПРОГРАММА «РАЗВИТИЕ ОБРАЗОВАНИЯ»</vt:lpstr>
      <vt:lpstr>МУНИЦИПАЛЬНАЯ ПРОГРАММА «ДЕТИ КАНЕВСКОГО РАЙОНА»</vt:lpstr>
      <vt:lpstr>МУНИЦИПАЛЬНАЯ ПРОГРАММА «РАЗВИТИЕ КУЛЬТУРЫ»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BUDJET</dc:creator>
  <cp:lastModifiedBy>budjet</cp:lastModifiedBy>
  <cp:revision>216</cp:revision>
  <dcterms:created xsi:type="dcterms:W3CDTF">2022-11-02T13:23:01Z</dcterms:created>
  <dcterms:modified xsi:type="dcterms:W3CDTF">2022-12-12T05:35:30Z</dcterms:modified>
</cp:coreProperties>
</file>