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9" r:id="rId2"/>
    <p:sldId id="256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20" r:id="rId24"/>
    <p:sldId id="321" r:id="rId25"/>
    <p:sldId id="316" r:id="rId26"/>
    <p:sldId id="318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  <a:srgbClr val="9966FF"/>
    <a:srgbClr val="669900"/>
    <a:srgbClr val="7B92BF"/>
    <a:srgbClr val="99FFCC"/>
    <a:srgbClr val="99CCFF"/>
    <a:srgbClr val="0099CC"/>
    <a:srgbClr val="3366CC"/>
    <a:srgbClr val="FFFFFF"/>
    <a:srgbClr val="33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4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1\&#1063;&#1077;&#1088;&#1085;&#1086;&#1074;&#1080;&#1082;%20&#1079;&#1072;%202021+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2%20&#1075;&#1086;&#1076;\&#1063;&#1077;&#1088;&#1085;&#1086;&#1074;&#1080;&#1082;%20&#1079;&#1072;%20202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1\&#1063;&#1077;&#1088;&#1085;&#1086;&#1074;&#1080;&#1082;%20&#1079;&#1072;%202020%20&#1075;+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1\&#1063;&#1077;&#1088;&#1085;&#1086;&#1074;&#1080;&#1082;%20&#1079;&#1072;%202020%20&#1075;+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nup25\dfs\post\&#1041;&#1102;&#1076;&#1078;&#1077;&#1090;&#1085;&#1099;&#1081;\&#1041;&#1102;&#1076;&#1078;&#1077;&#1090;%20&#1076;&#1083;&#1103;%20&#1075;&#1088;&#1072;&#1078;&#1076;&#1072;&#1085;\&#1080;&#1089;&#1087;&#1086;&#1083;&#1085;&#1077;&#1085;&#1080;&#1077;%20&#1079;&#1072;%202021\&#1063;&#1077;&#1088;&#1085;&#1086;&#1074;&#1080;&#1082;%20&#1079;&#1072;%20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otY val="0"/>
      <c:depthPercent val="100"/>
      <c:rAngAx val="1"/>
    </c:view3D>
    <c:sideWall>
      <c:spPr>
        <a:noFill/>
      </c:spPr>
    </c:sideWall>
    <c:backWall>
      <c:spPr>
        <a:noFill/>
        <a:ln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'структура доходов'!$B$45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5B9BD5">
                <a:lumMod val="75000"/>
                <a:alpha val="90000"/>
              </a:srgbClr>
            </a:solidFill>
          </c:spPr>
          <c:dLbls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доходов'!$A$46:$A$55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'структура доходов'!$B$46:$B$55</c:f>
              <c:numCache>
                <c:formatCode>#,##0</c:formatCode>
                <c:ptCount val="10"/>
                <c:pt idx="0">
                  <c:v>1644669</c:v>
                </c:pt>
                <c:pt idx="1">
                  <c:v>1778837</c:v>
                </c:pt>
                <c:pt idx="2">
                  <c:v>1672111</c:v>
                </c:pt>
                <c:pt idx="3">
                  <c:v>1820884</c:v>
                </c:pt>
                <c:pt idx="4">
                  <c:v>1755779</c:v>
                </c:pt>
                <c:pt idx="5">
                  <c:v>1961598</c:v>
                </c:pt>
                <c:pt idx="6">
                  <c:v>2146669</c:v>
                </c:pt>
                <c:pt idx="7">
                  <c:v>2387326</c:v>
                </c:pt>
                <c:pt idx="8">
                  <c:v>2229942</c:v>
                </c:pt>
                <c:pt idx="9">
                  <c:v>2711868.8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доходов'!$C$45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dLbls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доходов'!$A$46:$A$55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'структура доходов'!$C$46:$C$55</c:f>
              <c:numCache>
                <c:formatCode>#,##0</c:formatCode>
                <c:ptCount val="10"/>
                <c:pt idx="0">
                  <c:v>1758191</c:v>
                </c:pt>
                <c:pt idx="1">
                  <c:v>1791753</c:v>
                </c:pt>
                <c:pt idx="2">
                  <c:v>1657672</c:v>
                </c:pt>
                <c:pt idx="3">
                  <c:v>1744006</c:v>
                </c:pt>
                <c:pt idx="4">
                  <c:v>1720529</c:v>
                </c:pt>
                <c:pt idx="5">
                  <c:v>1942581</c:v>
                </c:pt>
                <c:pt idx="6">
                  <c:v>2085859</c:v>
                </c:pt>
                <c:pt idx="7">
                  <c:v>2085859</c:v>
                </c:pt>
                <c:pt idx="8">
                  <c:v>2291098</c:v>
                </c:pt>
                <c:pt idx="9">
                  <c:v>2608957.2000000002</c:v>
                </c:pt>
              </c:numCache>
            </c:numRef>
          </c:val>
        </c:ser>
        <c:dLbls>
          <c:showVal val="1"/>
        </c:dLbls>
        <c:shape val="cylinder"/>
        <c:axId val="77809920"/>
        <c:axId val="77832192"/>
        <c:axId val="0"/>
      </c:bar3DChart>
      <c:catAx>
        <c:axId val="77809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832192"/>
        <c:crosses val="autoZero"/>
        <c:auto val="1"/>
        <c:lblAlgn val="ctr"/>
        <c:lblOffset val="100"/>
      </c:catAx>
      <c:valAx>
        <c:axId val="77832192"/>
        <c:scaling>
          <c:orientation val="minMax"/>
        </c:scaling>
        <c:axPos val="l"/>
        <c:numFmt formatCode="#,##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8099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1100694444444446"/>
          <c:y val="0.19038194444444445"/>
          <c:w val="0.73388888888889292"/>
          <c:h val="0.73388888888889292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-9.0604513888889654E-2"/>
                  <c:y val="-0.11033854166666665"/>
                </c:manualLayout>
              </c:layout>
              <c:tx>
                <c:rich>
                  <a:bodyPr/>
                  <a:lstStyle/>
                  <a:p>
                    <a:r>
                      <a:rPr lang="en-US" sz="1000" b="1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87</a:t>
                    </a:r>
                    <a:r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-5.9971874999999987E-2"/>
                  <c:y val="-5.1663888888888891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4.8423958333333413E-2"/>
                  <c:y val="-5.1080555555555546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2.4544791666666666E-2"/>
                  <c:y val="-6.814305555555554E-2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0.10157430555555556"/>
                  <c:y val="-4.1552430555555554E-2"/>
                </c:manualLayout>
              </c:layout>
              <c:dLblPos val="bestFit"/>
              <c:showPercent val="1"/>
            </c:dLbl>
            <c:numFmt formatCode="General" sourceLinked="0"/>
            <c:txPr>
              <a:bodyPr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'расходы '!$A$67:$A$71</c:f>
              <c:strCache>
                <c:ptCount val="5"/>
                <c:pt idx="0">
                  <c:v>Соцсфера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Прочие</c:v>
                </c:pt>
              </c:strCache>
            </c:strRef>
          </c:cat>
          <c:val>
            <c:numRef>
              <c:f>'расходы '!$B$67:$B$71</c:f>
              <c:numCache>
                <c:formatCode>#,##0</c:formatCode>
                <c:ptCount val="5"/>
                <c:pt idx="0">
                  <c:v>2272317</c:v>
                </c:pt>
                <c:pt idx="1">
                  <c:v>189568</c:v>
                </c:pt>
                <c:pt idx="2">
                  <c:v>15908</c:v>
                </c:pt>
                <c:pt idx="3">
                  <c:v>49104</c:v>
                </c:pt>
                <c:pt idx="4">
                  <c:v>82060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7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8.1684295763955667E-2"/>
                  <c:y val="-8.6025510826268345E-2"/>
                </c:manualLayout>
              </c:layout>
              <c:dLblPos val="bestFit"/>
              <c:showPercent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dLblPos val="inEnd"/>
            <c:showPercent val="1"/>
            <c:showLeaderLines val="1"/>
          </c:dLbls>
          <c:cat>
            <c:strRef>
              <c:f>'расходы '!$A$56:$A$63</c:f>
              <c:strCache>
                <c:ptCount val="8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  <c:pt idx="3">
                  <c:v>Культура и кинематография</c:v>
                </c:pt>
                <c:pt idx="4">
                  <c:v>Общегосударственные вопросы</c:v>
                </c:pt>
                <c:pt idx="5">
                  <c:v>Национальная экономика</c:v>
                </c:pt>
                <c:pt idx="6">
                  <c:v>ЖКХ</c:v>
                </c:pt>
                <c:pt idx="7">
                  <c:v>Прочие</c:v>
                </c:pt>
              </c:strCache>
            </c:strRef>
          </c:cat>
          <c:val>
            <c:numRef>
              <c:f>'расходы '!$B$56:$B$63</c:f>
              <c:numCache>
                <c:formatCode>#,##0</c:formatCode>
                <c:ptCount val="8"/>
                <c:pt idx="0">
                  <c:v>1768214</c:v>
                </c:pt>
                <c:pt idx="1">
                  <c:v>217717</c:v>
                </c:pt>
                <c:pt idx="2">
                  <c:v>182843</c:v>
                </c:pt>
                <c:pt idx="3">
                  <c:v>103543</c:v>
                </c:pt>
                <c:pt idx="4">
                  <c:v>189568</c:v>
                </c:pt>
                <c:pt idx="5">
                  <c:v>15908</c:v>
                </c:pt>
                <c:pt idx="6">
                  <c:v>49104</c:v>
                </c:pt>
                <c:pt idx="7">
                  <c:v>82060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200"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соцфсера!$A$14</c:f>
              <c:strCache>
                <c:ptCount val="1"/>
                <c:pt idx="0">
                  <c:v>Расходы всего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 rot="5400000" vert="horz"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соцфсера!$B$13:$K$13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 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соцфсера!$B$14:$K$14</c:f>
              <c:numCache>
                <c:formatCode>#,##0</c:formatCode>
                <c:ptCount val="10"/>
                <c:pt idx="0">
                  <c:v>1758191</c:v>
                </c:pt>
                <c:pt idx="1">
                  <c:v>1791753</c:v>
                </c:pt>
                <c:pt idx="2">
                  <c:v>1657672</c:v>
                </c:pt>
                <c:pt idx="3">
                  <c:v>1744006.4</c:v>
                </c:pt>
                <c:pt idx="4">
                  <c:v>1720529</c:v>
                </c:pt>
                <c:pt idx="5">
                  <c:v>1942581</c:v>
                </c:pt>
                <c:pt idx="6">
                  <c:v>2085859</c:v>
                </c:pt>
                <c:pt idx="7">
                  <c:v>2349938</c:v>
                </c:pt>
                <c:pt idx="8">
                  <c:v>2243606</c:v>
                </c:pt>
                <c:pt idx="9">
                  <c:v>2608957</c:v>
                </c:pt>
              </c:numCache>
            </c:numRef>
          </c:val>
        </c:ser>
        <c:ser>
          <c:idx val="1"/>
          <c:order val="1"/>
          <c:tx>
            <c:strRef>
              <c:f>соцфсера!$A$15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 rot="5400000" vert="horz"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соцфсера!$B$13:$K$13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 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соцфсера!$B$15:$K$15</c:f>
              <c:numCache>
                <c:formatCode>#,##0</c:formatCode>
                <c:ptCount val="10"/>
                <c:pt idx="0">
                  <c:v>1481491</c:v>
                </c:pt>
                <c:pt idx="1">
                  <c:v>1515204</c:v>
                </c:pt>
                <c:pt idx="2">
                  <c:v>1426220</c:v>
                </c:pt>
                <c:pt idx="3">
                  <c:v>1518870.8</c:v>
                </c:pt>
                <c:pt idx="4">
                  <c:v>1516509.2</c:v>
                </c:pt>
                <c:pt idx="5">
                  <c:v>1710486</c:v>
                </c:pt>
                <c:pt idx="6">
                  <c:v>1795627</c:v>
                </c:pt>
                <c:pt idx="7">
                  <c:v>2105302</c:v>
                </c:pt>
                <c:pt idx="8">
                  <c:v>1994797</c:v>
                </c:pt>
                <c:pt idx="9">
                  <c:v>2272317</c:v>
                </c:pt>
              </c:numCache>
            </c:numRef>
          </c:val>
        </c:ser>
        <c:dLbls>
          <c:showVal val="1"/>
        </c:dLbls>
        <c:axId val="68499328"/>
        <c:axId val="68500864"/>
      </c:barChart>
      <c:catAx>
        <c:axId val="68499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500864"/>
        <c:crosses val="autoZero"/>
        <c:auto val="1"/>
        <c:lblAlgn val="ctr"/>
        <c:lblOffset val="100"/>
      </c:catAx>
      <c:valAx>
        <c:axId val="68500864"/>
        <c:scaling>
          <c:orientation val="minMax"/>
        </c:scaling>
        <c:axPos val="l"/>
        <c:numFmt formatCode="#,##0" sourceLinked="1"/>
        <c:tickLblPos val="nextTo"/>
        <c:txPr>
          <a:bodyPr/>
          <a:lstStyle/>
          <a:p>
            <a:pPr>
              <a:defRPr sz="10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49932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>
        <c:manualLayout>
          <c:layoutTarget val="inner"/>
          <c:xMode val="edge"/>
          <c:yMode val="edge"/>
          <c:x val="2.7129879879880005E-2"/>
          <c:y val="6.5166666666666914E-3"/>
          <c:w val="0.97287005827212991"/>
          <c:h val="0.80734306615120655"/>
        </c:manualLayout>
      </c:layout>
      <c:lineChart>
        <c:grouping val="stacked"/>
        <c:ser>
          <c:idx val="0"/>
          <c:order val="0"/>
          <c:spPr>
            <a:ln w="28575">
              <a:solidFill>
                <a:schemeClr val="accent5">
                  <a:lumMod val="75000"/>
                </a:schemeClr>
              </a:solidFill>
            </a:ln>
          </c:spPr>
          <c:marker>
            <c:symbol val="circle"/>
            <c:size val="12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val>
            <c:numRef>
              <c:f>соцфсера!$J$16:$K$16</c:f>
              <c:numCache>
                <c:formatCode>0</c:formatCode>
                <c:ptCount val="2"/>
                <c:pt idx="0">
                  <c:v>20506.5212097599</c:v>
                </c:pt>
                <c:pt idx="1">
                  <c:v>19593.330714075124</c:v>
                </c:pt>
              </c:numCache>
            </c:numRef>
          </c:val>
        </c:ser>
        <c:marker val="1"/>
        <c:axId val="68172800"/>
        <c:axId val="68195456"/>
      </c:lineChart>
      <c:catAx>
        <c:axId val="68172800"/>
        <c:scaling>
          <c:orientation val="minMax"/>
        </c:scaling>
        <c:delete val="1"/>
        <c:axPos val="b"/>
        <c:tickLblPos val="none"/>
        <c:crossAx val="68195456"/>
        <c:crosses val="autoZero"/>
        <c:auto val="1"/>
        <c:lblAlgn val="ctr"/>
        <c:lblOffset val="100"/>
      </c:catAx>
      <c:valAx>
        <c:axId val="68195456"/>
        <c:scaling>
          <c:orientation val="minMax"/>
        </c:scaling>
        <c:delete val="1"/>
        <c:axPos val="l"/>
        <c:numFmt formatCode="0" sourceLinked="1"/>
        <c:tickLblPos val="none"/>
        <c:crossAx val="681728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4.5475220474753796E-3"/>
          <c:y val="0"/>
          <c:w val="0.97287005827212858"/>
          <c:h val="1"/>
        </c:manualLayout>
      </c:layout>
      <c:lineChart>
        <c:grouping val="stacked"/>
        <c:ser>
          <c:idx val="0"/>
          <c:order val="0"/>
          <c:tx>
            <c:strRef>
              <c:f>соцфсера!$A$16</c:f>
              <c:strCache>
                <c:ptCount val="1"/>
                <c:pt idx="0">
                  <c:v>соцсф на 1 жителя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diamond"/>
            <c:size val="13"/>
            <c:spPr>
              <a:solidFill>
                <a:srgbClr val="70AD47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val>
            <c:numRef>
              <c:f>соцфсера!$B$16:$K$16</c:f>
              <c:numCache>
                <c:formatCode>0</c:formatCode>
                <c:ptCount val="10"/>
                <c:pt idx="0">
                  <c:v>14436.10656376676</c:v>
                </c:pt>
                <c:pt idx="1">
                  <c:v>14727.733983923163</c:v>
                </c:pt>
                <c:pt idx="2">
                  <c:v>13810.861060541503</c:v>
                </c:pt>
                <c:pt idx="3">
                  <c:v>14644.941328473769</c:v>
                </c:pt>
                <c:pt idx="4">
                  <c:v>14671.115539775747</c:v>
                </c:pt>
                <c:pt idx="5">
                  <c:v>16585.726752642309</c:v>
                </c:pt>
                <c:pt idx="6">
                  <c:v>17451.400969939623</c:v>
                </c:pt>
                <c:pt idx="7">
                  <c:v>20506.5212097599</c:v>
                </c:pt>
                <c:pt idx="8">
                  <c:v>19593.330714075211</c:v>
                </c:pt>
                <c:pt idx="9">
                  <c:v>22319.192613692172</c:v>
                </c:pt>
              </c:numCache>
            </c:numRef>
          </c:val>
        </c:ser>
        <c:dLbls>
          <c:showVal val="1"/>
        </c:dLbls>
        <c:marker val="1"/>
        <c:axId val="68627840"/>
        <c:axId val="68637824"/>
      </c:lineChart>
      <c:catAx>
        <c:axId val="68627840"/>
        <c:scaling>
          <c:orientation val="minMax"/>
        </c:scaling>
        <c:delete val="1"/>
        <c:axPos val="b"/>
        <c:tickLblPos val="none"/>
        <c:crossAx val="68637824"/>
        <c:crosses val="autoZero"/>
        <c:auto val="1"/>
        <c:lblAlgn val="ctr"/>
        <c:lblOffset val="100"/>
      </c:catAx>
      <c:valAx>
        <c:axId val="68637824"/>
        <c:scaling>
          <c:orientation val="minMax"/>
        </c:scaling>
        <c:delete val="1"/>
        <c:axPos val="l"/>
        <c:numFmt formatCode="0" sourceLinked="1"/>
        <c:tickLblPos val="none"/>
        <c:crossAx val="68627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plotArea>
      <c:layout>
        <c:manualLayout>
          <c:layoutTarget val="inner"/>
          <c:xMode val="edge"/>
          <c:yMode val="edge"/>
          <c:x val="1.2919043802159449E-3"/>
          <c:y val="0.3552000585715851"/>
          <c:w val="0.97287005827212891"/>
          <c:h val="0.45865822259642969"/>
        </c:manualLayout>
      </c:layout>
      <c:lineChart>
        <c:grouping val="stacked"/>
        <c:ser>
          <c:idx val="0"/>
          <c:order val="0"/>
          <c:spPr>
            <a:ln>
              <a:solidFill>
                <a:srgbClr val="92D050"/>
              </a:solidFill>
            </a:ln>
          </c:spPr>
          <c:marker>
            <c:symbol val="diamond"/>
            <c:size val="12"/>
            <c:spPr>
              <a:solidFill>
                <a:srgbClr val="92D050"/>
              </a:solidFill>
              <a:ln>
                <a:noFill/>
              </a:ln>
            </c:spPr>
          </c:marker>
          <c:val>
            <c:numRef>
              <c:f>соцфсера!$J$16:$K$16</c:f>
              <c:numCache>
                <c:formatCode>0</c:formatCode>
                <c:ptCount val="2"/>
                <c:pt idx="0">
                  <c:v>19593.330714075211</c:v>
                </c:pt>
                <c:pt idx="1">
                  <c:v>22319.192613692172</c:v>
                </c:pt>
              </c:numCache>
            </c:numRef>
          </c:val>
        </c:ser>
        <c:marker val="1"/>
        <c:axId val="68655360"/>
        <c:axId val="68669824"/>
      </c:lineChart>
      <c:catAx>
        <c:axId val="68655360"/>
        <c:scaling>
          <c:orientation val="minMax"/>
        </c:scaling>
        <c:delete val="1"/>
        <c:axPos val="b"/>
        <c:tickLblPos val="none"/>
        <c:crossAx val="68669824"/>
        <c:crosses val="autoZero"/>
        <c:auto val="1"/>
        <c:lblAlgn val="ctr"/>
        <c:lblOffset val="100"/>
      </c:catAx>
      <c:valAx>
        <c:axId val="68669824"/>
        <c:scaling>
          <c:orientation val="minMax"/>
        </c:scaling>
        <c:delete val="1"/>
        <c:axPos val="l"/>
        <c:numFmt formatCode="0" sourceLinked="1"/>
        <c:tickLblPos val="none"/>
        <c:crossAx val="686553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7357390154247188E-2"/>
          <c:y val="0.25482038005690577"/>
          <c:w val="0.97622532575346255"/>
          <c:h val="0.66731783714792903"/>
        </c:manualLayout>
      </c:layout>
      <c:lineChart>
        <c:grouping val="standard"/>
        <c:ser>
          <c:idx val="0"/>
          <c:order val="0"/>
          <c:tx>
            <c:strRef>
              <c:f>соцфсера!$A$18</c:f>
              <c:strCache>
                <c:ptCount val="1"/>
                <c:pt idx="0">
                  <c:v>удельный вес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circle"/>
            <c:size val="12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val>
            <c:numRef>
              <c:f>соцфсера!$B$18:$K$18</c:f>
              <c:numCache>
                <c:formatCode>0%</c:formatCode>
                <c:ptCount val="10"/>
                <c:pt idx="0">
                  <c:v>0.8426223317034387</c:v>
                </c:pt>
                <c:pt idx="1">
                  <c:v>0.84565450706654388</c:v>
                </c:pt>
                <c:pt idx="2">
                  <c:v>0.86037527327481089</c:v>
                </c:pt>
                <c:pt idx="3">
                  <c:v>0.8709089599671197</c:v>
                </c:pt>
                <c:pt idx="4">
                  <c:v>0.88142030735895749</c:v>
                </c:pt>
                <c:pt idx="5">
                  <c:v>0.8805223565967133</c:v>
                </c:pt>
                <c:pt idx="6">
                  <c:v>0.8608573254472135</c:v>
                </c:pt>
                <c:pt idx="7">
                  <c:v>0.89589682791631098</c:v>
                </c:pt>
                <c:pt idx="8">
                  <c:v>0.8891030778131277</c:v>
                </c:pt>
                <c:pt idx="9">
                  <c:v>0.8709675935632516</c:v>
                </c:pt>
              </c:numCache>
            </c:numRef>
          </c:val>
        </c:ser>
        <c:dLbls>
          <c:showVal val="1"/>
        </c:dLbls>
        <c:marker val="1"/>
        <c:axId val="68555520"/>
        <c:axId val="68557056"/>
      </c:lineChart>
      <c:catAx>
        <c:axId val="68555520"/>
        <c:scaling>
          <c:orientation val="minMax"/>
        </c:scaling>
        <c:delete val="1"/>
        <c:axPos val="b"/>
        <c:tickLblPos val="none"/>
        <c:crossAx val="68557056"/>
        <c:crosses val="autoZero"/>
        <c:auto val="1"/>
        <c:lblAlgn val="ctr"/>
        <c:lblOffset val="100"/>
      </c:catAx>
      <c:valAx>
        <c:axId val="68557056"/>
        <c:scaling>
          <c:orientation val="minMax"/>
        </c:scaling>
        <c:delete val="1"/>
        <c:axPos val="l"/>
        <c:numFmt formatCode="0%" sourceLinked="1"/>
        <c:tickLblPos val="none"/>
        <c:crossAx val="68555520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10"/>
      <c:rotY val="30"/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16712729658792752"/>
          <c:y val="4.0350877192982464E-2"/>
          <c:w val="0.83287270341207364"/>
          <c:h val="0.88159711920067951"/>
        </c:manualLayout>
      </c:layout>
      <c:bar3DChart>
        <c:barDir val="col"/>
        <c:grouping val="stacked"/>
        <c:ser>
          <c:idx val="0"/>
          <c:order val="0"/>
          <c:tx>
            <c:strRef>
              <c:f>соцфсера!$A$22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соцфсера!$B$21:$D$21</c:f>
              <c:strCache>
                <c:ptCount val="3"/>
                <c:pt idx="0">
                  <c:v>2020 год (отчет)</c:v>
                </c:pt>
                <c:pt idx="1">
                  <c:v>2021 год (отчет)</c:v>
                </c:pt>
                <c:pt idx="2">
                  <c:v>2022 год (отчет)</c:v>
                </c:pt>
              </c:strCache>
            </c:strRef>
          </c:cat>
          <c:val>
            <c:numRef>
              <c:f>соцфсера!$B$22:$D$22</c:f>
              <c:numCache>
                <c:formatCode>#,##0</c:formatCode>
                <c:ptCount val="3"/>
                <c:pt idx="0">
                  <c:v>1712760</c:v>
                </c:pt>
                <c:pt idx="1">
                  <c:v>1553677</c:v>
                </c:pt>
                <c:pt idx="2">
                  <c:v>1768214</c:v>
                </c:pt>
              </c:numCache>
            </c:numRef>
          </c:val>
        </c:ser>
        <c:ser>
          <c:idx val="1"/>
          <c:order val="1"/>
          <c:tx>
            <c:strRef>
              <c:f>соцфсера!#REF!</c:f>
              <c:strCache>
                <c:ptCount val="1"/>
                <c:pt idx="0">
                  <c:v>#ССЫЛКА!</c:v>
                </c:pt>
              </c:strCache>
            </c:strRef>
          </c:tx>
          <c:cat>
            <c:strRef>
              <c:f>соцфсера!$B$21:$D$21</c:f>
              <c:strCache>
                <c:ptCount val="3"/>
                <c:pt idx="0">
                  <c:v>2020 год (отчет)</c:v>
                </c:pt>
                <c:pt idx="1">
                  <c:v>2021 год (отчет)</c:v>
                </c:pt>
                <c:pt idx="2">
                  <c:v>2022 год (отчет)</c:v>
                </c:pt>
              </c:strCache>
            </c:strRef>
          </c:cat>
          <c:val>
            <c:numRef>
              <c:f>соцфсера!#REF!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соцфсера!$A$23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соцфсера!$B$21:$D$21</c:f>
              <c:strCache>
                <c:ptCount val="3"/>
                <c:pt idx="0">
                  <c:v>2020 год (отчет)</c:v>
                </c:pt>
                <c:pt idx="1">
                  <c:v>2021 год (отчет)</c:v>
                </c:pt>
                <c:pt idx="2">
                  <c:v>2022 год (отчет)</c:v>
                </c:pt>
              </c:strCache>
            </c:strRef>
          </c:cat>
          <c:val>
            <c:numRef>
              <c:f>соцфсера!$B$23:$D$23</c:f>
              <c:numCache>
                <c:formatCode>#,##0</c:formatCode>
                <c:ptCount val="3"/>
                <c:pt idx="0">
                  <c:v>95131</c:v>
                </c:pt>
                <c:pt idx="1">
                  <c:v>94326</c:v>
                </c:pt>
                <c:pt idx="2">
                  <c:v>103543</c:v>
                </c:pt>
              </c:numCache>
            </c:numRef>
          </c:val>
        </c:ser>
        <c:ser>
          <c:idx val="3"/>
          <c:order val="3"/>
          <c:tx>
            <c:strRef>
              <c:f>соцфсера!$A$24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соцфсера!$B$21:$D$21</c:f>
              <c:strCache>
                <c:ptCount val="3"/>
                <c:pt idx="0">
                  <c:v>2020 год (отчет)</c:v>
                </c:pt>
                <c:pt idx="1">
                  <c:v>2021 год (отчет)</c:v>
                </c:pt>
                <c:pt idx="2">
                  <c:v>2022 год (отчет)</c:v>
                </c:pt>
              </c:strCache>
            </c:strRef>
          </c:cat>
          <c:val>
            <c:numRef>
              <c:f>соцфсера!$B$24:$D$24</c:f>
              <c:numCache>
                <c:formatCode>#,##0</c:formatCode>
                <c:ptCount val="3"/>
                <c:pt idx="0">
                  <c:v>163946</c:v>
                </c:pt>
                <c:pt idx="1">
                  <c:v>195002</c:v>
                </c:pt>
                <c:pt idx="2">
                  <c:v>217717</c:v>
                </c:pt>
              </c:numCache>
            </c:numRef>
          </c:val>
        </c:ser>
        <c:ser>
          <c:idx val="4"/>
          <c:order val="4"/>
          <c:tx>
            <c:strRef>
              <c:f>соцфсера!$A$25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соцфсера!$B$21:$D$21</c:f>
              <c:strCache>
                <c:ptCount val="3"/>
                <c:pt idx="0">
                  <c:v>2020 год (отчет)</c:v>
                </c:pt>
                <c:pt idx="1">
                  <c:v>2021 год (отчет)</c:v>
                </c:pt>
                <c:pt idx="2">
                  <c:v>2022 год (отчет)</c:v>
                </c:pt>
              </c:strCache>
            </c:strRef>
          </c:cat>
          <c:val>
            <c:numRef>
              <c:f>соцфсера!$B$25:$D$25</c:f>
              <c:numCache>
                <c:formatCode>#,##0</c:formatCode>
                <c:ptCount val="3"/>
                <c:pt idx="0">
                  <c:v>133465</c:v>
                </c:pt>
                <c:pt idx="1">
                  <c:v>151792</c:v>
                </c:pt>
                <c:pt idx="2">
                  <c:v>182843</c:v>
                </c:pt>
              </c:numCache>
            </c:numRef>
          </c:val>
        </c:ser>
        <c:gapWidth val="182"/>
        <c:gapDepth val="0"/>
        <c:shape val="cylinder"/>
        <c:axId val="67642112"/>
        <c:axId val="67643648"/>
        <c:axId val="0"/>
      </c:bar3DChart>
      <c:catAx>
        <c:axId val="67642112"/>
        <c:scaling>
          <c:orientation val="minMax"/>
        </c:scaling>
        <c:delete val="1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ckLblPos val="none"/>
        <c:crossAx val="67643648"/>
        <c:crosses val="autoZero"/>
        <c:auto val="1"/>
        <c:lblAlgn val="ctr"/>
        <c:lblOffset val="100"/>
      </c:catAx>
      <c:valAx>
        <c:axId val="67643648"/>
        <c:scaling>
          <c:orientation val="minMax"/>
        </c:scaling>
        <c:axPos val="l"/>
        <c:numFmt formatCode="#,##0" sourceLinked="1"/>
        <c:majorTickMark val="none"/>
        <c:tickLblPos val="nextTo"/>
        <c:txPr>
          <a:bodyPr/>
          <a:lstStyle/>
          <a:p>
            <a:pPr>
              <a:defRPr sz="10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42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rgbClr val="99CCFF"/>
              </a:solidFill>
            </c:spPr>
          </c:dPt>
          <c:dPt>
            <c:idx val="2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соцфсера!$A$41:$A$45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соцфсера!$B$41:$B$45</c:f>
              <c:numCache>
                <c:formatCode>#,##0</c:formatCode>
                <c:ptCount val="5"/>
                <c:pt idx="0">
                  <c:v>547367.69999999867</c:v>
                </c:pt>
                <c:pt idx="1">
                  <c:v>942908.6</c:v>
                </c:pt>
                <c:pt idx="2">
                  <c:v>124348.3</c:v>
                </c:pt>
                <c:pt idx="3">
                  <c:v>28255.7</c:v>
                </c:pt>
                <c:pt idx="4">
                  <c:v>125333.9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3.333333333333334E-2"/>
                  <c:y val="-0.13425925925925927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3.888888888888889E-2"/>
                  <c:y val="0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0.10000000000000003"/>
                  <c:y val="-9.2592592592592823E-2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соцфсера!$A$48:$A$50</c:f>
              <c:strCache>
                <c:ptCount val="3"/>
                <c:pt idx="0">
                  <c:v>Выполнение функций муниципальными органами, казенными учреждениями                    </c:v>
                </c:pt>
                <c:pt idx="1">
                  <c:v>Финансирование муниципальных бюджетных и автономных учреждений </c:v>
                </c:pt>
                <c:pt idx="2">
                  <c:v>Прочие программные мероприятия</c:v>
                </c:pt>
              </c:strCache>
            </c:strRef>
          </c:cat>
          <c:val>
            <c:numRef>
              <c:f>соцфсера!$B$48:$B$50</c:f>
              <c:numCache>
                <c:formatCode>#,##0</c:formatCode>
                <c:ptCount val="3"/>
                <c:pt idx="0">
                  <c:v>124463</c:v>
                </c:pt>
                <c:pt idx="1">
                  <c:v>1350393</c:v>
                </c:pt>
                <c:pt idx="2">
                  <c:v>293358.19999999972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859479702176114"/>
          <c:y val="2.148452569519773E-2"/>
          <c:w val="0.34269051405959428"/>
          <c:h val="0.9618339059514458"/>
        </c:manualLayout>
      </c:layout>
      <c:txPr>
        <a:bodyPr/>
        <a:lstStyle/>
        <a:p>
          <a:pPr rtl="0">
            <a:defRPr sz="100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view3D>
      <c:rotY val="0"/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5B9BD5">
                <a:lumMod val="75000"/>
                <a:alpha val="95000"/>
              </a:srgbClr>
            </a:solidFill>
          </c:spPr>
          <c:dLbls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доходов'!$A$31:$A$40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'структура доходов'!$B$31:$B$40</c:f>
              <c:numCache>
                <c:formatCode>#,##0</c:formatCode>
                <c:ptCount val="10"/>
                <c:pt idx="0">
                  <c:v>442291</c:v>
                </c:pt>
                <c:pt idx="1">
                  <c:v>453845</c:v>
                </c:pt>
                <c:pt idx="2">
                  <c:v>480323</c:v>
                </c:pt>
                <c:pt idx="3">
                  <c:v>579672</c:v>
                </c:pt>
                <c:pt idx="4">
                  <c:v>539144</c:v>
                </c:pt>
                <c:pt idx="5">
                  <c:v>603119.5</c:v>
                </c:pt>
                <c:pt idx="6">
                  <c:v>747906.1</c:v>
                </c:pt>
                <c:pt idx="7">
                  <c:v>708465</c:v>
                </c:pt>
                <c:pt idx="8">
                  <c:v>768896</c:v>
                </c:pt>
                <c:pt idx="9">
                  <c:v>1003706.6</c:v>
                </c:pt>
              </c:numCache>
            </c:numRef>
          </c:val>
        </c:ser>
        <c:dLbls>
          <c:showVal val="1"/>
        </c:dLbls>
        <c:shape val="cylinder"/>
        <c:axId val="77839744"/>
        <c:axId val="78185600"/>
        <c:axId val="0"/>
      </c:bar3DChart>
      <c:catAx>
        <c:axId val="77839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185600"/>
        <c:crosses val="autoZero"/>
        <c:auto val="1"/>
        <c:lblAlgn val="ctr"/>
        <c:lblOffset val="100"/>
      </c:catAx>
      <c:valAx>
        <c:axId val="78185600"/>
        <c:scaling>
          <c:orientation val="minMax"/>
        </c:scaling>
        <c:axPos val="l"/>
        <c:numFmt formatCode="#,##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839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7.2339013815430814E-2"/>
          <c:y val="5.6360049138219882E-2"/>
          <c:w val="0.46656345450593523"/>
          <c:h val="0.88727990172356019"/>
        </c:manualLayout>
      </c:layout>
      <c:doughnutChart>
        <c:varyColors val="1"/>
        <c:ser>
          <c:idx val="0"/>
          <c:order val="0"/>
          <c:spPr>
            <a:solidFill>
              <a:srgbClr val="70AD47">
                <a:lumMod val="40000"/>
                <a:lumOff val="60000"/>
              </a:srgbClr>
            </a:solidFill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5.5258741928138524E-2"/>
                </c:manualLayout>
              </c:layout>
              <c:showPercent val="1"/>
            </c:dLbl>
            <c:dLbl>
              <c:idx val="1"/>
              <c:layout>
                <c:manualLayout>
                  <c:x val="5.4885481531759983E-2"/>
                  <c:y val="-0.13507692471322738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/>
                      <a:t>,01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соцфсера!$A$57:$A$59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соцфсера!$B$57:$B$59</c:f>
              <c:numCache>
                <c:formatCode>#,##0</c:formatCode>
                <c:ptCount val="3"/>
                <c:pt idx="0">
                  <c:v>11143</c:v>
                </c:pt>
                <c:pt idx="1">
                  <c:v>433.7</c:v>
                </c:pt>
                <c:pt idx="2">
                  <c:v>206140.4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balanced" dir="t">
                <a:rot lat="0" lon="0" rev="0"/>
              </a:lightRig>
            </a:scene3d>
            <a:sp3d>
              <a:bevelT w="82550" h="82550"/>
              <a:contourClr>
                <a:srgbClr val="000000"/>
              </a:contourClr>
            </a:sp3d>
          </c:spPr>
          <c:cat>
            <c:strRef>
              <c:f>соцфсера!$A$62:$A$68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соцфсера!$B$62:$B$68</c:f>
              <c:numCache>
                <c:formatCode>#,##0</c:formatCode>
                <c:ptCount val="7"/>
                <c:pt idx="0">
                  <c:v>82812.800000000003</c:v>
                </c:pt>
                <c:pt idx="1">
                  <c:v>90746.5</c:v>
                </c:pt>
                <c:pt idx="2">
                  <c:v>98449.4</c:v>
                </c:pt>
                <c:pt idx="3">
                  <c:v>102751.6</c:v>
                </c:pt>
                <c:pt idx="4">
                  <c:v>163946.1</c:v>
                </c:pt>
                <c:pt idx="5">
                  <c:v>195002</c:v>
                </c:pt>
                <c:pt idx="6">
                  <c:v>217717</c:v>
                </c:pt>
              </c:numCache>
            </c:numRef>
          </c:val>
        </c:ser>
        <c:dLbls>
          <c:showVal val="1"/>
        </c:dLbls>
        <c:axId val="69057920"/>
        <c:axId val="69072000"/>
      </c:barChart>
      <c:catAx>
        <c:axId val="69057920"/>
        <c:scaling>
          <c:orientation val="minMax"/>
        </c:scaling>
        <c:axPos val="b"/>
        <c:tickLblPos val="nextTo"/>
        <c:crossAx val="69072000"/>
        <c:crosses val="autoZero"/>
        <c:auto val="1"/>
        <c:lblAlgn val="ctr"/>
        <c:lblOffset val="100"/>
      </c:catAx>
      <c:valAx>
        <c:axId val="69072000"/>
        <c:scaling>
          <c:orientation val="minMax"/>
        </c:scaling>
        <c:axPos val="l"/>
        <c:numFmt formatCode="#,##0" sourceLinked="1"/>
        <c:tickLblPos val="nextTo"/>
        <c:crossAx val="69057920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соцфсера!$B$80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flat">
              <a:bevelT w="82550" h="82550"/>
            </a:sp3d>
          </c:spPr>
          <c:dLbls>
            <c:txPr>
              <a:bodyPr rot="0" vert="horz"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соцфсера!$A$81:$A$87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соцфсера!$B$81:$B$87</c:f>
              <c:numCache>
                <c:formatCode>General</c:formatCode>
                <c:ptCount val="7"/>
                <c:pt idx="0">
                  <c:v>26007</c:v>
                </c:pt>
                <c:pt idx="1">
                  <c:v>12878</c:v>
                </c:pt>
                <c:pt idx="2">
                  <c:v>18315</c:v>
                </c:pt>
                <c:pt idx="3">
                  <c:v>36870</c:v>
                </c:pt>
                <c:pt idx="4">
                  <c:v>50648</c:v>
                </c:pt>
                <c:pt idx="5">
                  <c:v>65590</c:v>
                </c:pt>
                <c:pt idx="6">
                  <c:v>83463</c:v>
                </c:pt>
              </c:numCache>
            </c:numRef>
          </c:val>
        </c:ser>
        <c:dLbls>
          <c:showVal val="1"/>
        </c:dLbls>
        <c:axId val="69842816"/>
        <c:axId val="69844352"/>
      </c:barChart>
      <c:catAx>
        <c:axId val="69842816"/>
        <c:scaling>
          <c:orientation val="minMax"/>
        </c:scaling>
        <c:axPos val="b"/>
        <c:tickLblPos val="nextTo"/>
        <c:crossAx val="69844352"/>
        <c:crosses val="autoZero"/>
        <c:auto val="1"/>
        <c:lblAlgn val="ctr"/>
        <c:lblOffset val="100"/>
      </c:catAx>
      <c:valAx>
        <c:axId val="69844352"/>
        <c:scaling>
          <c:orientation val="minMax"/>
        </c:scaling>
        <c:axPos val="l"/>
        <c:numFmt formatCode="#,##0" sourceLinked="0"/>
        <c:tickLblPos val="nextTo"/>
        <c:crossAx val="69842816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diamond"/>
            <c:size val="1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соцфсера!$A$91:$A$97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соцфсера!$B$91:$B$97</c:f>
              <c:numCache>
                <c:formatCode>General</c:formatCode>
                <c:ptCount val="7"/>
                <c:pt idx="0">
                  <c:v>23</c:v>
                </c:pt>
                <c:pt idx="1">
                  <c:v>11</c:v>
                </c:pt>
                <c:pt idx="2">
                  <c:v>15</c:v>
                </c:pt>
                <c:pt idx="3">
                  <c:v>27</c:v>
                </c:pt>
                <c:pt idx="4">
                  <c:v>33</c:v>
                </c:pt>
                <c:pt idx="5">
                  <c:v>36</c:v>
                </c:pt>
                <c:pt idx="6">
                  <c:v>31</c:v>
                </c:pt>
              </c:numCache>
            </c:numRef>
          </c:val>
        </c:ser>
        <c:dLbls>
          <c:showVal val="1"/>
        </c:dLbls>
        <c:marker val="1"/>
        <c:axId val="69940736"/>
        <c:axId val="69942272"/>
      </c:lineChart>
      <c:catAx>
        <c:axId val="69940736"/>
        <c:scaling>
          <c:orientation val="minMax"/>
        </c:scaling>
        <c:delete val="1"/>
        <c:axPos val="b"/>
        <c:tickLblPos val="none"/>
        <c:crossAx val="69942272"/>
        <c:crosses val="autoZero"/>
        <c:auto val="1"/>
        <c:lblAlgn val="ctr"/>
        <c:lblOffset val="100"/>
      </c:catAx>
      <c:valAx>
        <c:axId val="69942272"/>
        <c:scaling>
          <c:orientation val="minMax"/>
        </c:scaling>
        <c:delete val="1"/>
        <c:axPos val="l"/>
        <c:numFmt formatCode="General" sourceLinked="1"/>
        <c:tickLblPos val="none"/>
        <c:crossAx val="6994073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соцфсера!$B$99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соцфсера!$A$100:$A$106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соцфсера!$B$100:$B$106</c:f>
              <c:numCache>
                <c:formatCode>General</c:formatCode>
                <c:ptCount val="7"/>
                <c:pt idx="0">
                  <c:v>68745</c:v>
                </c:pt>
                <c:pt idx="1">
                  <c:v>75087</c:v>
                </c:pt>
                <c:pt idx="2">
                  <c:v>80852</c:v>
                </c:pt>
                <c:pt idx="3">
                  <c:v>86136</c:v>
                </c:pt>
                <c:pt idx="4">
                  <c:v>97473</c:v>
                </c:pt>
                <c:pt idx="5">
                  <c:v>110368</c:v>
                </c:pt>
                <c:pt idx="6">
                  <c:v>113565</c:v>
                </c:pt>
              </c:numCache>
            </c:numRef>
          </c:val>
        </c:ser>
        <c:dLbls>
          <c:showVal val="1"/>
        </c:dLbls>
        <c:axId val="69967232"/>
        <c:axId val="69973120"/>
      </c:barChart>
      <c:catAx>
        <c:axId val="69967232"/>
        <c:scaling>
          <c:orientation val="minMax"/>
        </c:scaling>
        <c:axPos val="b"/>
        <c:tickLblPos val="nextTo"/>
        <c:crossAx val="69973120"/>
        <c:crosses val="autoZero"/>
        <c:auto val="1"/>
        <c:lblAlgn val="ctr"/>
        <c:lblOffset val="100"/>
      </c:catAx>
      <c:valAx>
        <c:axId val="69973120"/>
        <c:scaling>
          <c:orientation val="minMax"/>
        </c:scaling>
        <c:axPos val="l"/>
        <c:numFmt formatCode="#,##0" sourceLinked="0"/>
        <c:tickLblPos val="nextTo"/>
        <c:crossAx val="69967232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8664528638911125E-3"/>
          <c:y val="0.11924119241192414"/>
          <c:w val="0.99713354713610869"/>
          <c:h val="0.7615176151761518"/>
        </c:manualLayout>
      </c:layout>
      <c:scatterChart>
        <c:scatterStyle val="lineMarker"/>
        <c:ser>
          <c:idx val="0"/>
          <c:order val="0"/>
          <c:tx>
            <c:strRef>
              <c:f>соцфсера!$B$117</c:f>
              <c:strCache>
                <c:ptCount val="1"/>
                <c:pt idx="0">
                  <c:v>к-во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Pos val="t"/>
            <c:showVal val="1"/>
          </c:dLbls>
          <c:xVal>
            <c:strRef>
              <c:f>соцфсера!$A$118:$A$124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xVal>
          <c:yVal>
            <c:numRef>
              <c:f>соцфсера!$B$118:$B$124</c:f>
              <c:numCache>
                <c:formatCode>General</c:formatCode>
                <c:ptCount val="7"/>
                <c:pt idx="0">
                  <c:v>62</c:v>
                </c:pt>
                <c:pt idx="1">
                  <c:v>71</c:v>
                </c:pt>
                <c:pt idx="2">
                  <c:v>70</c:v>
                </c:pt>
                <c:pt idx="3">
                  <c:v>67</c:v>
                </c:pt>
                <c:pt idx="4">
                  <c:v>69</c:v>
                </c:pt>
                <c:pt idx="5">
                  <c:v>79</c:v>
                </c:pt>
                <c:pt idx="6">
                  <c:v>70</c:v>
                </c:pt>
              </c:numCache>
            </c:numRef>
          </c:yVal>
        </c:ser>
        <c:dLbls>
          <c:showVal val="1"/>
        </c:dLbls>
        <c:axId val="68682496"/>
        <c:axId val="68683648"/>
      </c:scatterChart>
      <c:valAx>
        <c:axId val="68682496"/>
        <c:scaling>
          <c:orientation val="minMax"/>
        </c:scaling>
        <c:delete val="1"/>
        <c:axPos val="b"/>
        <c:tickLblPos val="none"/>
        <c:crossAx val="68683648"/>
        <c:crosses val="autoZero"/>
        <c:crossBetween val="midCat"/>
      </c:valAx>
      <c:valAx>
        <c:axId val="68683648"/>
        <c:scaling>
          <c:orientation val="minMax"/>
        </c:scaling>
        <c:delete val="1"/>
        <c:axPos val="l"/>
        <c:numFmt formatCode="General" sourceLinked="1"/>
        <c:tickLblPos val="none"/>
        <c:crossAx val="68682496"/>
        <c:crosses val="autoZero"/>
        <c:crossBetween val="midCat"/>
      </c:valAx>
    </c:plotArea>
    <c:plotVisOnly val="1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.16666666666666666"/>
          <c:w val="1"/>
          <c:h val="0.66666666666666663"/>
        </c:manualLayout>
      </c:layout>
      <c:scatterChart>
        <c:scatterStyle val="lineMarker"/>
        <c:ser>
          <c:idx val="0"/>
          <c:order val="0"/>
          <c:tx>
            <c:strRef>
              <c:f>соцфсера!$B$108</c:f>
              <c:strCache>
                <c:ptCount val="1"/>
                <c:pt idx="0">
                  <c:v>к-во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yVal>
            <c:numRef>
              <c:f>соцфсера!$B$109:$B$115</c:f>
              <c:numCache>
                <c:formatCode>General</c:formatCode>
                <c:ptCount val="7"/>
                <c:pt idx="0">
                  <c:v>367</c:v>
                </c:pt>
                <c:pt idx="1">
                  <c:v>344</c:v>
                </c:pt>
                <c:pt idx="2">
                  <c:v>359</c:v>
                </c:pt>
                <c:pt idx="3">
                  <c:v>319</c:v>
                </c:pt>
                <c:pt idx="4">
                  <c:v>335</c:v>
                </c:pt>
                <c:pt idx="5">
                  <c:v>337</c:v>
                </c:pt>
                <c:pt idx="6">
                  <c:v>367</c:v>
                </c:pt>
              </c:numCache>
            </c:numRef>
          </c:yVal>
        </c:ser>
        <c:axId val="68726784"/>
        <c:axId val="68728320"/>
      </c:scatterChart>
      <c:valAx>
        <c:axId val="68726784"/>
        <c:scaling>
          <c:orientation val="minMax"/>
        </c:scaling>
        <c:delete val="1"/>
        <c:axPos val="b"/>
        <c:tickLblPos val="none"/>
        <c:crossAx val="68728320"/>
        <c:crosses val="autoZero"/>
        <c:crossBetween val="midCat"/>
      </c:valAx>
      <c:valAx>
        <c:axId val="68728320"/>
        <c:scaling>
          <c:orientation val="minMax"/>
        </c:scaling>
        <c:delete val="1"/>
        <c:axPos val="l"/>
        <c:numFmt formatCode="General" sourceLinked="1"/>
        <c:tickLblPos val="none"/>
        <c:crossAx val="68726784"/>
        <c:crosses val="autoZero"/>
        <c:crossBetween val="midCat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соцфсера!$A$129:$A$135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соцфсера!$B$129:$B$135</c:f>
              <c:numCache>
                <c:formatCode>#,##0</c:formatCode>
                <c:ptCount val="7"/>
                <c:pt idx="0">
                  <c:v>66001</c:v>
                </c:pt>
                <c:pt idx="1">
                  <c:v>82997</c:v>
                </c:pt>
                <c:pt idx="2">
                  <c:v>98979</c:v>
                </c:pt>
                <c:pt idx="3">
                  <c:v>99793</c:v>
                </c:pt>
                <c:pt idx="4">
                  <c:v>95131</c:v>
                </c:pt>
                <c:pt idx="5">
                  <c:v>94326</c:v>
                </c:pt>
                <c:pt idx="6">
                  <c:v>103543</c:v>
                </c:pt>
              </c:numCache>
            </c:numRef>
          </c:val>
        </c:ser>
        <c:dLbls>
          <c:showVal val="1"/>
        </c:dLbls>
        <c:axId val="69918080"/>
        <c:axId val="69919872"/>
      </c:barChart>
      <c:catAx>
        <c:axId val="69918080"/>
        <c:scaling>
          <c:orientation val="minMax"/>
        </c:scaling>
        <c:axPos val="b"/>
        <c:tickLblPos val="nextTo"/>
        <c:crossAx val="69919872"/>
        <c:crosses val="autoZero"/>
        <c:auto val="1"/>
        <c:lblAlgn val="ctr"/>
        <c:lblOffset val="100"/>
      </c:catAx>
      <c:valAx>
        <c:axId val="69919872"/>
        <c:scaling>
          <c:orientation val="minMax"/>
        </c:scaling>
        <c:axPos val="l"/>
        <c:numFmt formatCode="#,##0" sourceLinked="1"/>
        <c:tickLblPos val="nextTo"/>
        <c:crossAx val="69918080"/>
        <c:crosses val="autoZero"/>
        <c:crossBetween val="between"/>
      </c:valAx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соцфсера!$A$139:$A$145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соцфсера!$B$139:$B$145</c:f>
              <c:numCache>
                <c:formatCode>#,##0</c:formatCode>
                <c:ptCount val="7"/>
                <c:pt idx="0">
                  <c:v>90767</c:v>
                </c:pt>
                <c:pt idx="1">
                  <c:v>80288</c:v>
                </c:pt>
                <c:pt idx="2">
                  <c:v>142755</c:v>
                </c:pt>
                <c:pt idx="3">
                  <c:v>127037</c:v>
                </c:pt>
                <c:pt idx="4">
                  <c:v>133465</c:v>
                </c:pt>
                <c:pt idx="5">
                  <c:v>151792</c:v>
                </c:pt>
                <c:pt idx="6">
                  <c:v>182843</c:v>
                </c:pt>
              </c:numCache>
            </c:numRef>
          </c:val>
        </c:ser>
        <c:dLbls>
          <c:showVal val="1"/>
        </c:dLbls>
        <c:axId val="70083328"/>
        <c:axId val="70084864"/>
      </c:barChart>
      <c:catAx>
        <c:axId val="70083328"/>
        <c:scaling>
          <c:orientation val="minMax"/>
        </c:scaling>
        <c:axPos val="b"/>
        <c:tickLblPos val="nextTo"/>
        <c:crossAx val="70084864"/>
        <c:crosses val="autoZero"/>
        <c:auto val="1"/>
        <c:lblAlgn val="ctr"/>
        <c:lblOffset val="100"/>
      </c:catAx>
      <c:valAx>
        <c:axId val="70084864"/>
        <c:scaling>
          <c:orientation val="minMax"/>
        </c:scaling>
        <c:axPos val="l"/>
        <c:numFmt formatCode="#,##0" sourceLinked="1"/>
        <c:tickLblPos val="nextTo"/>
        <c:crossAx val="70083328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rgbClr val="A5A5A5">
                  <a:lumMod val="75000"/>
                </a:srgbClr>
              </a:solidFill>
            </a:ln>
          </c:spPr>
          <c:marker>
            <c:symbol val="diamond"/>
            <c:size val="14"/>
            <c:spPr>
              <a:solidFill>
                <a:srgbClr val="A5A5A5"/>
              </a:solidFill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numFmt formatCode="0.0%" sourceLinked="0"/>
            <c:dLblPos val="t"/>
            <c:showVal val="1"/>
          </c:dLbls>
          <c:cat>
            <c:strRef>
              <c:f>соцфсера!$A$148:$A$154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соцфсера!$B$148:$B$154</c:f>
              <c:numCache>
                <c:formatCode>#,##0.0</c:formatCode>
                <c:ptCount val="7"/>
                <c:pt idx="0">
                  <c:v>0.46200000000000002</c:v>
                </c:pt>
                <c:pt idx="1">
                  <c:v>0.49000000000000016</c:v>
                </c:pt>
                <c:pt idx="2">
                  <c:v>0.503</c:v>
                </c:pt>
                <c:pt idx="3">
                  <c:v>0.52</c:v>
                </c:pt>
                <c:pt idx="4">
                  <c:v>0.54100000000000004</c:v>
                </c:pt>
                <c:pt idx="5">
                  <c:v>0.56599999999999995</c:v>
                </c:pt>
                <c:pt idx="6">
                  <c:v>0.59099999999999997</c:v>
                </c:pt>
              </c:numCache>
            </c:numRef>
          </c:val>
        </c:ser>
        <c:dLbls>
          <c:showVal val="1"/>
        </c:dLbls>
        <c:dropLines/>
        <c:marker val="1"/>
        <c:axId val="70412544"/>
        <c:axId val="70426624"/>
      </c:lineChart>
      <c:catAx>
        <c:axId val="70412544"/>
        <c:scaling>
          <c:orientation val="minMax"/>
        </c:scaling>
        <c:axPos val="b"/>
        <c:majorTickMark val="none"/>
        <c:tickLblPos val="nextTo"/>
        <c:crossAx val="70426624"/>
        <c:crosses val="autoZero"/>
        <c:auto val="1"/>
        <c:lblAlgn val="ctr"/>
        <c:lblOffset val="100"/>
      </c:catAx>
      <c:valAx>
        <c:axId val="70426624"/>
        <c:scaling>
          <c:orientation val="minMax"/>
        </c:scaling>
        <c:delete val="1"/>
        <c:axPos val="l"/>
        <c:numFmt formatCode="#,##0.0" sourceLinked="1"/>
        <c:tickLblPos val="none"/>
        <c:crossAx val="70412544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941179258357161"/>
          <c:y val="0.11808139356800906"/>
          <c:w val="0.60882440375747748"/>
          <c:h val="0.76383901464306592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1.9607843137254902E-2"/>
                  <c:y val="-0.15712682379349049"/>
                </c:manualLayout>
              </c:layout>
              <c:showLegendKey val="1"/>
              <c:showPercent val="1"/>
            </c:dLbl>
            <c:dLbl>
              <c:idx val="1"/>
              <c:layout>
                <c:manualLayout>
                  <c:x val="0.16470588235294212"/>
                  <c:y val="1.7957351290684705E-2"/>
                </c:manualLayout>
              </c:layout>
              <c:showLegendKey val="1"/>
              <c:showPercent val="1"/>
            </c:dLbl>
            <c:dLbl>
              <c:idx val="2"/>
              <c:layout>
                <c:manualLayout>
                  <c:x val="-0.20682322062683342"/>
                  <c:y val="4.0404040404040414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Percent val="1"/>
            </c:dLbl>
            <c:dLbl>
              <c:idx val="3"/>
              <c:layout>
                <c:manualLayout>
                  <c:x val="-0.19229458082445591"/>
                  <c:y val="0"/>
                </c:manualLayout>
              </c:layout>
              <c:showLegendKey val="1"/>
              <c:showPercent val="1"/>
            </c:dLbl>
            <c:dLbl>
              <c:idx val="4"/>
              <c:layout>
                <c:manualLayout>
                  <c:x val="-0.18261540836807191"/>
                  <c:y val="-2.6936026936026935E-2"/>
                </c:manualLayout>
              </c:layout>
              <c:showLegendKey val="1"/>
              <c:showPercent val="1"/>
            </c:dLbl>
            <c:dLbl>
              <c:idx val="5"/>
              <c:layout>
                <c:manualLayout>
                  <c:x val="-0.19770819823992591"/>
                  <c:y val="-3.5914702581369563E-2"/>
                </c:manualLayout>
              </c:layout>
              <c:showLegendKey val="1"/>
              <c:showPercent val="1"/>
            </c:dLbl>
            <c:dLbl>
              <c:idx val="6"/>
              <c:layout>
                <c:manualLayout>
                  <c:x val="-0.19215686274509802"/>
                  <c:y val="-6.2850729517396522E-2"/>
                </c:manualLayout>
              </c:layout>
              <c:showLegendKey val="1"/>
              <c:showPercent val="1"/>
            </c:dLbl>
            <c:dLbl>
              <c:idx val="7"/>
              <c:layout>
                <c:manualLayout>
                  <c:x val="-0.14117647058823529"/>
                  <c:y val="-0.12570145903479241"/>
                </c:manualLayout>
              </c:layout>
              <c:showLegendKey val="1"/>
              <c:showPercent val="1"/>
            </c:dLbl>
            <c:dLbl>
              <c:idx val="8"/>
              <c:layout>
                <c:manualLayout>
                  <c:x val="-7.8431372549019607E-2"/>
                  <c:y val="-0.17957351290684617"/>
                </c:manualLayout>
              </c:layout>
              <c:showLegendKey val="1"/>
              <c:showPercent val="1"/>
            </c:dLbl>
            <c:dLbl>
              <c:idx val="9"/>
              <c:layout>
                <c:manualLayout>
                  <c:x val="-5.0980392156862744E-2"/>
                  <c:y val="-0.16161616161616171"/>
                </c:manualLayout>
              </c:layout>
              <c:showLegendKey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Percent val="1"/>
          </c:dLbls>
          <c:cat>
            <c:strRef>
              <c:f>'структура доходов'!$B$5:$K$5</c:f>
              <c:strCache>
                <c:ptCount val="10"/>
                <c:pt idx="0">
                  <c:v>Налог на прибыль</c:v>
                </c:pt>
                <c:pt idx="1">
                  <c:v>Налог на доходы физ лиц</c:v>
                </c:pt>
                <c:pt idx="2">
                  <c:v>Доходы от акцизов</c:v>
                </c:pt>
                <c:pt idx="3">
                  <c:v>Единый налог, взимаемый в связи с применением упрощенной системы налогообложения </c:v>
                </c:pt>
                <c:pt idx="4">
                  <c:v>ЕНВД</c:v>
                </c:pt>
                <c:pt idx="5">
                  <c:v>ЕСХН</c:v>
                </c:pt>
                <c:pt idx="6">
                  <c:v>Налог, взимаемый в связи с применением патентной системы налогообложения </c:v>
                </c:pt>
                <c:pt idx="7">
                  <c:v>Налог на имущество организаций</c:v>
                </c:pt>
                <c:pt idx="8">
                  <c:v>госпошлина</c:v>
                </c:pt>
                <c:pt idx="9">
                  <c:v>Неналоговые доходы</c:v>
                </c:pt>
              </c:strCache>
            </c:strRef>
          </c:cat>
          <c:val>
            <c:numRef>
              <c:f>'структура доходов'!$B$6:$K$6</c:f>
              <c:numCache>
                <c:formatCode>General</c:formatCode>
                <c:ptCount val="10"/>
                <c:pt idx="0">
                  <c:v>15806</c:v>
                </c:pt>
                <c:pt idx="1">
                  <c:v>515938</c:v>
                </c:pt>
                <c:pt idx="2">
                  <c:v>2411</c:v>
                </c:pt>
                <c:pt idx="3">
                  <c:v>86624</c:v>
                </c:pt>
                <c:pt idx="4">
                  <c:v>4736</c:v>
                </c:pt>
                <c:pt idx="5">
                  <c:v>38503</c:v>
                </c:pt>
                <c:pt idx="6">
                  <c:v>26861</c:v>
                </c:pt>
                <c:pt idx="7">
                  <c:v>4151</c:v>
                </c:pt>
                <c:pt idx="8">
                  <c:v>9871</c:v>
                </c:pt>
                <c:pt idx="9">
                  <c:v>62995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-3.8888788995774519E-2"/>
                  <c:y val="-0.14909472114802225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5.5555555555555558E-3"/>
                  <c:y val="-5.5378061767838126E-2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-2.5000218722659763E-2"/>
                  <c:y val="-0.19595314164004271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-1.9444444444444445E-2"/>
                  <c:y val="-0.34078807241746595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-9.4353300791682401E-2"/>
                  <c:y val="-0.73285871810402425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2.2222222222222185E-2"/>
                  <c:y val="-0.2044728434504795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3.0555555555555454E-2"/>
                  <c:y val="-0.33530571992110492"/>
                </c:manualLayout>
              </c:layout>
              <c:showLegendKey val="1"/>
              <c:showVal val="1"/>
            </c:dLbl>
            <c:showLegendKey val="1"/>
            <c:showVal val="1"/>
          </c:dLbls>
          <c:cat>
            <c:strRef>
              <c:f>бюдж.инв!$A$34:$A$40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бюдж.инв!$B$34:$B$40</c:f>
              <c:numCache>
                <c:formatCode>#,##0</c:formatCode>
                <c:ptCount val="7"/>
                <c:pt idx="0">
                  <c:v>0</c:v>
                </c:pt>
                <c:pt idx="1">
                  <c:v>3436</c:v>
                </c:pt>
                <c:pt idx="2">
                  <c:v>2440</c:v>
                </c:pt>
                <c:pt idx="3">
                  <c:v>6828</c:v>
                </c:pt>
                <c:pt idx="4">
                  <c:v>5758</c:v>
                </c:pt>
                <c:pt idx="5">
                  <c:v>8209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-1.1111111111111125E-2"/>
                  <c:y val="-0.15761448349307824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8.3333333333333367E-3"/>
                  <c:y val="-8.9456869009584883E-2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-1.6666666666666701E-2"/>
                  <c:y val="-0.18317358892438768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-2.7777777777777913E-3"/>
                  <c:y val="-0.25559105431309825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-7.7868962562998773E-2"/>
                  <c:y val="-0.4106850549006818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1.9444444444444445E-2"/>
                  <c:y val="-0.18743343982960653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8.3331146106736739E-3"/>
                  <c:y val="-0.2445759368836293"/>
                </c:manualLayout>
              </c:layout>
              <c:showLegendKey val="1"/>
              <c:showVal val="1"/>
            </c:dLbl>
            <c:showLegendKey val="1"/>
            <c:showVal val="1"/>
          </c:dLbls>
          <c:cat>
            <c:strRef>
              <c:f>бюдж.инв!$A$34:$A$40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бюдж.инв!$C$34:$C$40</c:f>
              <c:numCache>
                <c:formatCode>#,##0</c:formatCode>
                <c:ptCount val="7"/>
                <c:pt idx="0">
                  <c:v>34096</c:v>
                </c:pt>
                <c:pt idx="1">
                  <c:v>9776</c:v>
                </c:pt>
                <c:pt idx="2">
                  <c:v>57108</c:v>
                </c:pt>
                <c:pt idx="3">
                  <c:v>127595</c:v>
                </c:pt>
                <c:pt idx="4">
                  <c:v>344788</c:v>
                </c:pt>
                <c:pt idx="5">
                  <c:v>66381</c:v>
                </c:pt>
                <c:pt idx="6">
                  <c:v>132023.6</c:v>
                </c:pt>
              </c:numCache>
            </c:numRef>
          </c:val>
        </c:ser>
        <c:ser>
          <c:idx val="2"/>
          <c:order val="2"/>
          <c:spPr>
            <a:solidFill>
              <a:schemeClr val="accent3"/>
            </a:solidFill>
            <a:scene3d>
              <a:camera prst="orthographicFront"/>
              <a:lightRig rig="balanced" dir="t">
                <a:rot lat="0" lon="0" rev="0"/>
              </a:lightRig>
            </a:scene3d>
            <a:sp3d>
              <a:bevelT w="47625" h="69850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-1.6666666666666701E-2"/>
                  <c:y val="-0.16187433439829621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2.2222222222222251E-2"/>
                  <c:y val="-0.12353567625133155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-1.6666666666666701E-2"/>
                  <c:y val="-0.15761448349307824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-1.1111111111111125E-2"/>
                  <c:y val="-0.15761448349307824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-8.6111111111110902E-2"/>
                  <c:y val="-7.2417465388711535E-2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1.6666666666666701E-2"/>
                  <c:y val="-0.15761448349307824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5.5555555555554491E-3"/>
                  <c:y val="-0.14990138067061154"/>
                </c:manualLayout>
              </c:layout>
              <c:showLegendKey val="1"/>
              <c:showVal val="1"/>
            </c:dLbl>
            <c:showLegendKey val="1"/>
            <c:showVal val="1"/>
          </c:dLbls>
          <c:cat>
            <c:strRef>
              <c:f>бюдж.инв!$A$34:$A$40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бюдж.инв!$D$34:$D$40</c:f>
              <c:numCache>
                <c:formatCode>#,##0</c:formatCode>
                <c:ptCount val="7"/>
                <c:pt idx="0">
                  <c:v>4250</c:v>
                </c:pt>
                <c:pt idx="1">
                  <c:v>18</c:v>
                </c:pt>
                <c:pt idx="2">
                  <c:v>15119</c:v>
                </c:pt>
                <c:pt idx="3">
                  <c:v>14365</c:v>
                </c:pt>
                <c:pt idx="4">
                  <c:v>17342</c:v>
                </c:pt>
                <c:pt idx="5">
                  <c:v>10737</c:v>
                </c:pt>
                <c:pt idx="6">
                  <c:v>3360.6</c:v>
                </c:pt>
              </c:numCache>
            </c:numRef>
          </c:val>
        </c:ser>
        <c:dLbls>
          <c:showVal val="1"/>
        </c:dLbls>
        <c:overlap val="100"/>
        <c:axId val="70894720"/>
        <c:axId val="70896256"/>
      </c:barChart>
      <c:catAx>
        <c:axId val="70894720"/>
        <c:scaling>
          <c:orientation val="minMax"/>
        </c:scaling>
        <c:axPos val="b"/>
        <c:numFmt formatCode="General" sourceLinked="1"/>
        <c:tickLblPos val="nextTo"/>
        <c:crossAx val="70896256"/>
        <c:crosses val="autoZero"/>
        <c:auto val="1"/>
        <c:lblAlgn val="ctr"/>
        <c:lblOffset val="100"/>
      </c:catAx>
      <c:valAx>
        <c:axId val="70896256"/>
        <c:scaling>
          <c:orientation val="minMax"/>
        </c:scaling>
        <c:axPos val="l"/>
        <c:numFmt formatCode="#,##0" sourceLinked="1"/>
        <c:tickLblPos val="nextTo"/>
        <c:crossAx val="70894720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программы!$B$41</c:f>
              <c:strCache>
                <c:ptCount val="1"/>
                <c:pt idx="0">
                  <c:v>удельный вес программных расходов  в общем объёме расходов местного бюджета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программы!$C$40:$L$40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 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программы!$C$41:$L$41</c:f>
              <c:numCache>
                <c:formatCode>0.0%</c:formatCode>
                <c:ptCount val="10"/>
                <c:pt idx="0">
                  <c:v>0.21900430613056276</c:v>
                </c:pt>
                <c:pt idx="1">
                  <c:v>0.62031022133073022</c:v>
                </c:pt>
                <c:pt idx="2">
                  <c:v>0.90819414214633531</c:v>
                </c:pt>
                <c:pt idx="3">
                  <c:v>0.92077443064429176</c:v>
                </c:pt>
                <c:pt idx="4">
                  <c:v>0.91813378327247031</c:v>
                </c:pt>
                <c:pt idx="5">
                  <c:v>0.92668938901389464</c:v>
                </c:pt>
                <c:pt idx="6">
                  <c:v>0.91275412192291006</c:v>
                </c:pt>
                <c:pt idx="7">
                  <c:v>0.9255457378024442</c:v>
                </c:pt>
                <c:pt idx="8">
                  <c:v>0.9154640455413231</c:v>
                </c:pt>
                <c:pt idx="9">
                  <c:v>0.9074805060044675</c:v>
                </c:pt>
              </c:numCache>
            </c:numRef>
          </c:val>
        </c:ser>
        <c:dLbls>
          <c:showVal val="1"/>
        </c:dLbls>
        <c:axId val="70710784"/>
        <c:axId val="70712320"/>
      </c:barChart>
      <c:catAx>
        <c:axId val="70710784"/>
        <c:scaling>
          <c:orientation val="minMax"/>
        </c:scaling>
        <c:axPos val="b"/>
        <c:numFmt formatCode="General" sourceLinked="1"/>
        <c:tickLblPos val="nextTo"/>
        <c:crossAx val="70712320"/>
        <c:crosses val="autoZero"/>
        <c:auto val="1"/>
        <c:lblAlgn val="ctr"/>
        <c:lblOffset val="100"/>
      </c:catAx>
      <c:valAx>
        <c:axId val="70712320"/>
        <c:scaling>
          <c:orientation val="minMax"/>
        </c:scaling>
        <c:delete val="1"/>
        <c:axPos val="l"/>
        <c:numFmt formatCode="0.0%" sourceLinked="1"/>
        <c:tickLblPos val="none"/>
        <c:crossAx val="70710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6.2273130370094326E-2"/>
          <c:y val="0.23640661938534285"/>
          <c:w val="0.93476148246942536"/>
          <c:h val="0.38710001675322497"/>
        </c:manualLayout>
      </c:layout>
      <c:barChart>
        <c:barDir val="bar"/>
        <c:grouping val="percentStacked"/>
        <c:ser>
          <c:idx val="0"/>
          <c:order val="0"/>
          <c:tx>
            <c:strRef>
              <c:f>программы!$B$47</c:f>
              <c:strCache>
                <c:ptCount val="1"/>
                <c:pt idx="0">
                  <c:v>местный бюджет</c:v>
                </c:pt>
              </c:strCache>
            </c:strRef>
          </c:tx>
          <c:dPt>
            <c:idx val="0"/>
            <c:spPr>
              <a:solidFill>
                <a:srgbClr val="5B9BD5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0"/>
                  <c:y val="-0.18912529550827431"/>
                </c:manualLayout>
              </c:layout>
              <c:showVal val="1"/>
            </c:dLbl>
            <c:showVal val="1"/>
          </c:dLbls>
          <c:val>
            <c:numRef>
              <c:f>программы!$C$47</c:f>
              <c:numCache>
                <c:formatCode>#,##0</c:formatCode>
                <c:ptCount val="1"/>
                <c:pt idx="0">
                  <c:v>879067.9</c:v>
                </c:pt>
              </c:numCache>
            </c:numRef>
          </c:val>
        </c:ser>
        <c:ser>
          <c:idx val="1"/>
          <c:order val="1"/>
          <c:tx>
            <c:strRef>
              <c:f>программы!$B$48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7792322962884095E-2"/>
                  <c:y val="-0.20803782505910171"/>
                </c:manualLayout>
              </c:layout>
              <c:showVal val="1"/>
            </c:dLbl>
            <c:showVal val="1"/>
          </c:dLbls>
          <c:val>
            <c:numRef>
              <c:f>программы!$C$48</c:f>
              <c:numCache>
                <c:formatCode>#,##0</c:formatCode>
                <c:ptCount val="1"/>
                <c:pt idx="0">
                  <c:v>1370873.3</c:v>
                </c:pt>
              </c:numCache>
            </c:numRef>
          </c:val>
        </c:ser>
        <c:ser>
          <c:idx val="2"/>
          <c:order val="2"/>
          <c:tx>
            <c:strRef>
              <c:f>программы!$B$49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-1.7792322962884095E-2"/>
                  <c:y val="-0.1796690307328607"/>
                </c:manualLayout>
              </c:layout>
              <c:showVal val="1"/>
            </c:dLbl>
            <c:showVal val="1"/>
          </c:dLbls>
          <c:val>
            <c:numRef>
              <c:f>программы!$C$49</c:f>
              <c:numCache>
                <c:formatCode>#,##0</c:formatCode>
                <c:ptCount val="1"/>
                <c:pt idx="0">
                  <c:v>117636.5</c:v>
                </c:pt>
              </c:numCache>
            </c:numRef>
          </c:val>
        </c:ser>
        <c:dLbls>
          <c:showVal val="1"/>
        </c:dLbls>
        <c:overlap val="100"/>
        <c:axId val="71002368"/>
        <c:axId val="71028736"/>
      </c:barChart>
      <c:catAx>
        <c:axId val="71002368"/>
        <c:scaling>
          <c:orientation val="minMax"/>
        </c:scaling>
        <c:delete val="1"/>
        <c:axPos val="l"/>
        <c:tickLblPos val="none"/>
        <c:crossAx val="71028736"/>
        <c:crosses val="autoZero"/>
        <c:auto val="1"/>
        <c:lblAlgn val="ctr"/>
        <c:lblOffset val="100"/>
      </c:catAx>
      <c:valAx>
        <c:axId val="71028736"/>
        <c:scaling>
          <c:orientation val="minMax"/>
        </c:scaling>
        <c:delete val="1"/>
        <c:axPos val="b"/>
        <c:numFmt formatCode="0%" sourceLinked="1"/>
        <c:tickLblPos val="none"/>
        <c:crossAx val="71002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5366384090954867E-3"/>
          <c:y val="0.59513784181232587"/>
          <c:w val="0.97499594886084773"/>
          <c:h val="0.34812456953519122"/>
        </c:manualLayout>
      </c:layout>
    </c:legend>
    <c:plotVisOnly val="1"/>
    <c:dispBlanksAs val="gap"/>
  </c:chart>
  <c:txPr>
    <a:bodyPr/>
    <a:lstStyle/>
    <a:p>
      <a:pPr>
        <a:defRPr sz="1200"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3553110878227156"/>
          <c:y val="1.3354564248829243E-2"/>
          <c:w val="0.7039912397077096"/>
          <c:h val="0.96883919552203268"/>
        </c:manualLayout>
      </c:layout>
      <c:pieChart>
        <c:varyColors val="1"/>
        <c:ser>
          <c:idx val="0"/>
          <c:order val="0"/>
          <c:spPr>
            <a:solidFill>
              <a:schemeClr val="accent1"/>
            </a:solidFill>
          </c:spPr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7B92BF"/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669900"/>
              </a:solidFill>
            </c:spPr>
          </c:dPt>
          <c:dPt>
            <c:idx val="6"/>
            <c:spPr>
              <a:solidFill>
                <a:srgbClr val="9966FF"/>
              </a:solidFill>
            </c:spPr>
          </c:dPt>
          <c:dPt>
            <c:idx val="7"/>
            <c:spPr>
              <a:solidFill>
                <a:schemeClr val="accent5"/>
              </a:solidFill>
            </c:spPr>
          </c:dPt>
          <c:dPt>
            <c:idx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0118543181318929"/>
                  <c:y val="-0.16276828996194495"/>
                </c:manualLayout>
              </c:layout>
              <c:showPercent val="1"/>
            </c:dLbl>
            <c:dLbl>
              <c:idx val="4"/>
              <c:layout>
                <c:manualLayout>
                  <c:x val="-6.8079356971392405E-2"/>
                  <c:y val="0.11870177927189589"/>
                </c:manualLayout>
              </c:layout>
              <c:showPercent val="1"/>
            </c:dLbl>
            <c:dLbl>
              <c:idx val="5"/>
              <c:layout>
                <c:manualLayout>
                  <c:x val="-7.0494419551288018E-2"/>
                  <c:y val="3.6064503020852422E-2"/>
                </c:manualLayout>
              </c:layout>
              <c:showPercent val="1"/>
            </c:dLbl>
            <c:dLbl>
              <c:idx val="6"/>
              <c:layout>
                <c:manualLayout>
                  <c:x val="-5.3008440147470998E-2"/>
                  <c:y val="-2.4921772781872485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программы!$B$40:$B$48</c:f>
              <c:strCache>
                <c:ptCount val="9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Дети Каневского района</c:v>
                </c:pt>
                <c:pt idx="3">
                  <c:v>Развитие физической культуры и спорта</c:v>
                </c:pt>
                <c:pt idx="4">
                  <c:v>Молодежь Каневского района</c:v>
                </c:pt>
                <c:pt idx="5">
                  <c:v>Развитие сельского хозяйства</c:v>
                </c:pt>
                <c:pt idx="6">
                  <c:v>Развитие топливно-энергетического комплекса</c:v>
                </c:pt>
                <c:pt idx="7">
                  <c:v>Прочие программы</c:v>
                </c:pt>
                <c:pt idx="8">
                  <c:v>Непрограммные расходы</c:v>
                </c:pt>
              </c:strCache>
            </c:strRef>
          </c:cat>
          <c:val>
            <c:numRef>
              <c:f>программы!$C$40:$C$48</c:f>
              <c:numCache>
                <c:formatCode>#,##0</c:formatCode>
                <c:ptCount val="9"/>
                <c:pt idx="0">
                  <c:v>1659524.2</c:v>
                </c:pt>
                <c:pt idx="1">
                  <c:v>187952.5</c:v>
                </c:pt>
                <c:pt idx="2">
                  <c:v>228326.6</c:v>
                </c:pt>
                <c:pt idx="3">
                  <c:v>182831.2</c:v>
                </c:pt>
                <c:pt idx="4">
                  <c:v>14390.6</c:v>
                </c:pt>
                <c:pt idx="5">
                  <c:v>13301.1</c:v>
                </c:pt>
                <c:pt idx="6">
                  <c:v>21813.7</c:v>
                </c:pt>
                <c:pt idx="7">
                  <c:v>59437.700000000186</c:v>
                </c:pt>
                <c:pt idx="8">
                  <c:v>241379.39999999938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1664648475855625"/>
          <c:y val="6.1151132839840971E-2"/>
          <c:w val="0.85783768999521159"/>
          <c:h val="0.68705096308291858"/>
        </c:manualLayout>
      </c:layout>
      <c:barChart>
        <c:barDir val="col"/>
        <c:grouping val="stacked"/>
        <c:ser>
          <c:idx val="0"/>
          <c:order val="0"/>
          <c:tx>
            <c:strRef>
              <c:f>мун.долг!$B$12</c:f>
              <c:strCache>
                <c:ptCount val="1"/>
                <c:pt idx="0">
                  <c:v>обязательства по кредитам, полученным от кредитных организаций</c:v>
                </c:pt>
              </c:strCache>
            </c:strRef>
          </c:tx>
          <c:spPr>
            <a:solidFill>
              <a:srgbClr val="7B92BF"/>
            </a:solidFill>
          </c:spPr>
          <c:cat>
            <c:numRef>
              <c:f>мун.долг!$C$8:$K$8</c:f>
              <c:numCache>
                <c:formatCode>dd/mm/yyyy</c:formatCode>
                <c:ptCount val="9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  <c:pt idx="4">
                  <c:v>43466</c:v>
                </c:pt>
                <c:pt idx="5">
                  <c:v>43831</c:v>
                </c:pt>
                <c:pt idx="6">
                  <c:v>44197</c:v>
                </c:pt>
                <c:pt idx="7">
                  <c:v>44562</c:v>
                </c:pt>
                <c:pt idx="8">
                  <c:v>44927</c:v>
                </c:pt>
              </c:numCache>
            </c:numRef>
          </c:cat>
          <c:val>
            <c:numRef>
              <c:f>мун.долг!$C$12:$K$12</c:f>
              <c:numCache>
                <c:formatCode>#,##0</c:formatCode>
                <c:ptCount val="9"/>
                <c:pt idx="0">
                  <c:v>83000</c:v>
                </c:pt>
                <c:pt idx="1">
                  <c:v>96000</c:v>
                </c:pt>
                <c:pt idx="2">
                  <c:v>96000</c:v>
                </c:pt>
                <c:pt idx="3">
                  <c:v>38000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мун.долг!$B$13</c:f>
              <c:strCache>
                <c:ptCount val="1"/>
                <c:pt idx="0">
                  <c:v>обязательства по бюджетным кредитам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мун.долг!$C$8:$K$8</c:f>
              <c:numCache>
                <c:formatCode>dd/mm/yyyy</c:formatCode>
                <c:ptCount val="9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  <c:pt idx="4">
                  <c:v>43466</c:v>
                </c:pt>
                <c:pt idx="5">
                  <c:v>43831</c:v>
                </c:pt>
                <c:pt idx="6">
                  <c:v>44197</c:v>
                </c:pt>
                <c:pt idx="7">
                  <c:v>44562</c:v>
                </c:pt>
                <c:pt idx="8">
                  <c:v>44927</c:v>
                </c:pt>
              </c:numCache>
            </c:numRef>
          </c:cat>
          <c:val>
            <c:numRef>
              <c:f>мун.долг!$C$13:$K$13</c:f>
              <c:numCache>
                <c:formatCode>#,##0</c:formatCode>
                <c:ptCount val="9"/>
                <c:pt idx="0">
                  <c:v>330000</c:v>
                </c:pt>
                <c:pt idx="1">
                  <c:v>47073</c:v>
                </c:pt>
                <c:pt idx="2">
                  <c:v>38000</c:v>
                </c:pt>
                <c:pt idx="3">
                  <c:v>50400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Val val="1"/>
        </c:dLbls>
        <c:gapWidth val="10"/>
        <c:overlap val="100"/>
        <c:axId val="71187840"/>
        <c:axId val="71197824"/>
      </c:barChart>
      <c:catAx>
        <c:axId val="71187840"/>
        <c:scaling>
          <c:orientation val="minMax"/>
        </c:scaling>
        <c:axPos val="b"/>
        <c:numFmt formatCode="dd/mm/yyyy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1197824"/>
        <c:crosses val="autoZero"/>
        <c:lblAlgn val="ctr"/>
        <c:lblOffset val="100"/>
        <c:tickLblSkip val="1"/>
        <c:tickMarkSkip val="1"/>
      </c:catAx>
      <c:valAx>
        <c:axId val="71197824"/>
        <c:scaling>
          <c:orientation val="minMax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</a:defRPr>
            </a:pPr>
            <a:endParaRPr lang="ru-RU"/>
          </a:p>
        </c:txPr>
        <c:crossAx val="71187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076835918758631"/>
          <c:y val="0.89120140846591711"/>
          <c:w val="0.73503327224669479"/>
          <c:h val="8.5227957616409084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solidFill>
            <a:schemeClr val="accent5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1711619110969876E-2"/>
          <c:y val="2.5486253359141573E-3"/>
          <c:w val="0.96764133881278092"/>
          <c:h val="0.92563956387172031"/>
        </c:manualLayout>
      </c:layout>
      <c:lineChart>
        <c:grouping val="standard"/>
        <c:ser>
          <c:idx val="0"/>
          <c:order val="0"/>
          <c:tx>
            <c:strRef>
              <c:f>мун.долг!$B$15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50800">
              <a:solidFill>
                <a:srgbClr val="7B92BF"/>
              </a:solidFill>
              <a:prstDash val="solid"/>
            </a:ln>
          </c:spPr>
          <c:marker>
            <c:symbol val="diamond"/>
            <c:size val="20"/>
            <c:spPr>
              <a:solidFill>
                <a:schemeClr val="accent6">
                  <a:lumMod val="60000"/>
                  <a:lumOff val="40000"/>
                </a:schemeClr>
              </a:solidFill>
              <a:ln w="3175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6.8168030361659027E-2"/>
                  <c:y val="-7.156350534487468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0251333155472812E-2"/>
                  <c:y val="-6.745878010065363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7334567346924412E-2"/>
                  <c:y val="-5.820753262559438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0"/>
                  <c:y val="-4.7732696897375235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мун.долг!$B$15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cat>
          <c:val>
            <c:numRef>
              <c:f>мун.долг!$C$15:$K$15</c:f>
              <c:numCache>
                <c:formatCode>#,##0</c:formatCode>
                <c:ptCount val="9"/>
                <c:pt idx="0">
                  <c:v>30621</c:v>
                </c:pt>
                <c:pt idx="1">
                  <c:v>29555</c:v>
                </c:pt>
                <c:pt idx="2">
                  <c:v>12386</c:v>
                </c:pt>
                <c:pt idx="3">
                  <c:v>4350</c:v>
                </c:pt>
                <c:pt idx="4">
                  <c:v>151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Val val="1"/>
        </c:dLbls>
        <c:marker val="1"/>
        <c:axId val="71222016"/>
        <c:axId val="71223552"/>
      </c:lineChart>
      <c:catAx>
        <c:axId val="71222016"/>
        <c:scaling>
          <c:orientation val="minMax"/>
        </c:scaling>
        <c:delete val="1"/>
        <c:axPos val="b"/>
        <c:tickLblPos val="none"/>
        <c:crossAx val="71223552"/>
        <c:crosses val="autoZero"/>
        <c:auto val="1"/>
        <c:lblAlgn val="ctr"/>
        <c:lblOffset val="100"/>
      </c:catAx>
      <c:valAx>
        <c:axId val="71223552"/>
        <c:scaling>
          <c:orientation val="minMax"/>
        </c:scaling>
        <c:delete val="1"/>
        <c:axPos val="l"/>
        <c:numFmt formatCode="#,##0" sourceLinked="1"/>
        <c:tickLblPos val="none"/>
        <c:crossAx val="71222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716952747499922"/>
          <c:y val="0.2615075263563415"/>
          <c:w val="0.2228605693338076"/>
          <c:h val="0.305147238456768"/>
        </c:manualLayout>
      </c:layout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chemeClr val="accent5">
              <a:lumMod val="50000"/>
            </a:schemeClr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9705910653019759"/>
          <c:y val="0.11851894718947913"/>
          <c:w val="0.60588322306299269"/>
          <c:h val="0.76296572253227546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3.9215686274509812E-3"/>
                  <c:y val="-0.16666666666666666"/>
                </c:manualLayout>
              </c:layout>
              <c:showLegendKey val="1"/>
              <c:showPercent val="1"/>
            </c:dLbl>
            <c:dLbl>
              <c:idx val="1"/>
              <c:layout>
                <c:manualLayout>
                  <c:x val="0.16470588235294212"/>
                  <c:y val="4.5045045045045053E-3"/>
                </c:manualLayout>
              </c:layout>
              <c:showLegendKey val="1"/>
              <c:showPercent val="1"/>
            </c:dLbl>
            <c:dLbl>
              <c:idx val="2"/>
              <c:layout>
                <c:manualLayout>
                  <c:x val="-0.14901991662806854"/>
                  <c:y val="3.603616214639839E-2"/>
                </c:manualLayout>
              </c:layout>
              <c:showLegendKey val="1"/>
              <c:showPercent val="1"/>
            </c:dLbl>
            <c:dLbl>
              <c:idx val="3"/>
              <c:layout>
                <c:manualLayout>
                  <c:x val="-0.15009078276980173"/>
                  <c:y val="-8.5750947798192961E-3"/>
                </c:manualLayout>
              </c:layout>
              <c:showLegendKey val="1"/>
              <c:showPercent val="1"/>
            </c:dLbl>
            <c:dLbl>
              <c:idx val="4"/>
              <c:layout>
                <c:manualLayout>
                  <c:x val="-0.17254901960784341"/>
                  <c:y val="-3.2399338971517491E-2"/>
                </c:manualLayout>
              </c:layout>
              <c:showLegendKey val="1"/>
              <c:showPercent val="1"/>
            </c:dLbl>
            <c:dLbl>
              <c:idx val="5"/>
              <c:layout>
                <c:manualLayout>
                  <c:x val="-0.19215686274509805"/>
                  <c:y val="-6.3062894915913922E-2"/>
                </c:manualLayout>
              </c:layout>
              <c:showLegendKey val="1"/>
              <c:showPercent val="1"/>
            </c:dLbl>
            <c:dLbl>
              <c:idx val="6"/>
              <c:layout>
                <c:manualLayout>
                  <c:x val="-0.17647058823529421"/>
                  <c:y val="-7.2072072072072058E-2"/>
                </c:manualLayout>
              </c:layout>
              <c:showLegendKey val="1"/>
              <c:showPercent val="1"/>
            </c:dLbl>
            <c:dLbl>
              <c:idx val="7"/>
              <c:layout>
                <c:manualLayout>
                  <c:x val="-0.14117647058823526"/>
                  <c:y val="-9.9099099099100099E-2"/>
                </c:manualLayout>
              </c:layout>
              <c:showLegendKey val="1"/>
              <c:showPercent val="1"/>
            </c:dLbl>
            <c:dLbl>
              <c:idx val="8"/>
              <c:layout>
                <c:manualLayout>
                  <c:x val="-8.2352941176470726E-2"/>
                  <c:y val="-0.14864864864864866"/>
                </c:manualLayout>
              </c:layout>
              <c:showLegendKey val="1"/>
              <c:showPercent val="1"/>
            </c:dLbl>
            <c:dLbl>
              <c:idx val="9"/>
              <c:layout>
                <c:manualLayout>
                  <c:x val="-4.7058823529411813E-2"/>
                  <c:y val="-0.15315350783854717"/>
                </c:manualLayout>
              </c:layout>
              <c:showLegendKey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Percent val="1"/>
          </c:dLbls>
          <c:cat>
            <c:strRef>
              <c:f>'структура доходов'!$B$8:$K$8</c:f>
              <c:strCache>
                <c:ptCount val="10"/>
                <c:pt idx="0">
                  <c:v>Налог на прибыль</c:v>
                </c:pt>
                <c:pt idx="1">
                  <c:v>Налог на доходы физ лиц</c:v>
                </c:pt>
                <c:pt idx="2">
                  <c:v>Доходы от акцизов</c:v>
                </c:pt>
                <c:pt idx="3">
                  <c:v>Единый налог, взимаемый в связи с применением упрощенной системы налогообложения </c:v>
                </c:pt>
                <c:pt idx="4">
                  <c:v>ЕНВД</c:v>
                </c:pt>
                <c:pt idx="5">
                  <c:v>ЕСХН</c:v>
                </c:pt>
                <c:pt idx="6">
                  <c:v>Налог, взимаемый в связи с применением патентной системы налогообложения </c:v>
                </c:pt>
                <c:pt idx="7">
                  <c:v>Налог на имущество организаций</c:v>
                </c:pt>
                <c:pt idx="8">
                  <c:v>госпошлина</c:v>
                </c:pt>
                <c:pt idx="9">
                  <c:v>Неналоговые доходы</c:v>
                </c:pt>
              </c:strCache>
            </c:strRef>
          </c:cat>
          <c:val>
            <c:numRef>
              <c:f>'структура доходов'!$B$9:$K$9</c:f>
              <c:numCache>
                <c:formatCode>General</c:formatCode>
                <c:ptCount val="10"/>
                <c:pt idx="0">
                  <c:v>27410</c:v>
                </c:pt>
                <c:pt idx="1">
                  <c:v>551053.6</c:v>
                </c:pt>
                <c:pt idx="2">
                  <c:v>2794.8</c:v>
                </c:pt>
                <c:pt idx="3">
                  <c:v>156018.4</c:v>
                </c:pt>
                <c:pt idx="4">
                  <c:v>0</c:v>
                </c:pt>
                <c:pt idx="5">
                  <c:v>70810.600000000006</c:v>
                </c:pt>
                <c:pt idx="6">
                  <c:v>38035.699999999997</c:v>
                </c:pt>
                <c:pt idx="7">
                  <c:v>4460.9000000000005</c:v>
                </c:pt>
                <c:pt idx="8">
                  <c:v>11105.8</c:v>
                </c:pt>
                <c:pt idx="9">
                  <c:v>142017.20000000001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7.3183022142676593E-2"/>
          <c:y val="5.8823529411764705E-2"/>
          <c:w val="0.90340191381274448"/>
          <c:h val="0.86950513538748864"/>
        </c:manualLayout>
      </c:layout>
      <c:barChart>
        <c:barDir val="col"/>
        <c:grouping val="stacked"/>
        <c:ser>
          <c:idx val="0"/>
          <c:order val="0"/>
          <c:tx>
            <c:strRef>
              <c:f>'структура доходов'!$B$13</c:f>
              <c:strCache>
                <c:ptCount val="1"/>
                <c:pt idx="0">
                  <c:v>Налог на прибыль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доходов'!$A$14:$A$23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'структура доходов'!$B$14:$B$23</c:f>
              <c:numCache>
                <c:formatCode>#,##0</c:formatCode>
                <c:ptCount val="10"/>
                <c:pt idx="0">
                  <c:v>2885.1</c:v>
                </c:pt>
                <c:pt idx="1">
                  <c:v>4942.2</c:v>
                </c:pt>
                <c:pt idx="2">
                  <c:v>5230.3</c:v>
                </c:pt>
                <c:pt idx="3">
                  <c:v>6195.9</c:v>
                </c:pt>
                <c:pt idx="4">
                  <c:v>8625.2999999999847</c:v>
                </c:pt>
                <c:pt idx="5">
                  <c:v>8053.6</c:v>
                </c:pt>
                <c:pt idx="6">
                  <c:v>15154.7</c:v>
                </c:pt>
                <c:pt idx="7">
                  <c:v>15075.7</c:v>
                </c:pt>
                <c:pt idx="8">
                  <c:v>15806.5</c:v>
                </c:pt>
                <c:pt idx="9">
                  <c:v>27410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доходов'!$C$13</c:f>
              <c:strCache>
                <c:ptCount val="1"/>
                <c:pt idx="0">
                  <c:v>Налог на доходы физ лиц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доходов'!$A$14:$A$23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'структура доходов'!$C$14:$C$23</c:f>
              <c:numCache>
                <c:formatCode>#,##0</c:formatCode>
                <c:ptCount val="10"/>
                <c:pt idx="0">
                  <c:v>347963.5</c:v>
                </c:pt>
                <c:pt idx="1">
                  <c:v>350788.5</c:v>
                </c:pt>
                <c:pt idx="2">
                  <c:v>341384.2</c:v>
                </c:pt>
                <c:pt idx="3">
                  <c:v>372751.5</c:v>
                </c:pt>
                <c:pt idx="4">
                  <c:v>373553.2</c:v>
                </c:pt>
                <c:pt idx="5">
                  <c:v>418028.6</c:v>
                </c:pt>
                <c:pt idx="6">
                  <c:v>541315.69999999844</c:v>
                </c:pt>
                <c:pt idx="7">
                  <c:v>465818.6</c:v>
                </c:pt>
                <c:pt idx="8">
                  <c:v>515938.2</c:v>
                </c:pt>
                <c:pt idx="9">
                  <c:v>551053.6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доходов'!$D$13</c:f>
              <c:strCache>
                <c:ptCount val="1"/>
                <c:pt idx="0">
                  <c:v>налоги на совокупный доход (ЕНДВ, УСН, ЕСХН, ПСН)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доходов'!$A$14:$A$23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'структура доходов'!$D$14:$D$23</c:f>
              <c:numCache>
                <c:formatCode>#,##0</c:formatCode>
                <c:ptCount val="10"/>
                <c:pt idx="0">
                  <c:v>46088.7</c:v>
                </c:pt>
                <c:pt idx="1">
                  <c:v>54768.2</c:v>
                </c:pt>
                <c:pt idx="2">
                  <c:v>56868.9</c:v>
                </c:pt>
                <c:pt idx="3">
                  <c:v>103304</c:v>
                </c:pt>
                <c:pt idx="4">
                  <c:v>76492.600000000006</c:v>
                </c:pt>
                <c:pt idx="5">
                  <c:v>90731.1</c:v>
                </c:pt>
                <c:pt idx="6">
                  <c:v>103405.5</c:v>
                </c:pt>
                <c:pt idx="7">
                  <c:v>116859.4</c:v>
                </c:pt>
                <c:pt idx="8">
                  <c:v>156725</c:v>
                </c:pt>
                <c:pt idx="9">
                  <c:v>264864.7</c:v>
                </c:pt>
              </c:numCache>
            </c:numRef>
          </c:val>
        </c:ser>
        <c:ser>
          <c:idx val="3"/>
          <c:order val="3"/>
          <c:tx>
            <c:strRef>
              <c:f>'структура доходов'!$E$13</c:f>
              <c:strCache>
                <c:ptCount val="1"/>
                <c:pt idx="0">
                  <c:v>Прочие доходы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доходов'!$A$14:$A$23</c:f>
              <c:strCache>
                <c:ptCount val="10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  <c:pt idx="8">
                  <c:v>2021 год</c:v>
                </c:pt>
                <c:pt idx="9">
                  <c:v>2022 год</c:v>
                </c:pt>
              </c:strCache>
            </c:strRef>
          </c:cat>
          <c:val>
            <c:numRef>
              <c:f>'структура доходов'!$E$14:$E$23</c:f>
              <c:numCache>
                <c:formatCode>#,##0</c:formatCode>
                <c:ptCount val="10"/>
                <c:pt idx="0">
                  <c:v>45353.600000000035</c:v>
                </c:pt>
                <c:pt idx="1">
                  <c:v>43346.000000000015</c:v>
                </c:pt>
                <c:pt idx="2">
                  <c:v>76839.800000000017</c:v>
                </c:pt>
                <c:pt idx="3">
                  <c:v>97420.599999999991</c:v>
                </c:pt>
                <c:pt idx="4">
                  <c:v>80472.899999999936</c:v>
                </c:pt>
                <c:pt idx="5">
                  <c:v>86306.200000000041</c:v>
                </c:pt>
                <c:pt idx="6">
                  <c:v>88030.20000000007</c:v>
                </c:pt>
                <c:pt idx="7">
                  <c:v>110711.30000000008</c:v>
                </c:pt>
                <c:pt idx="8">
                  <c:v>79426.3</c:v>
                </c:pt>
                <c:pt idx="9">
                  <c:v>160378.70000000007</c:v>
                </c:pt>
              </c:numCache>
            </c:numRef>
          </c:val>
        </c:ser>
        <c:dLbls>
          <c:showVal val="1"/>
        </c:dLbls>
        <c:gapWidth val="17"/>
        <c:overlap val="100"/>
        <c:axId val="67983616"/>
        <c:axId val="68009984"/>
      </c:barChart>
      <c:catAx>
        <c:axId val="6798361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009984"/>
        <c:crosses val="autoZero"/>
        <c:auto val="1"/>
        <c:lblAlgn val="ctr"/>
        <c:lblOffset val="100"/>
      </c:catAx>
      <c:valAx>
        <c:axId val="68009984"/>
        <c:scaling>
          <c:orientation val="minMax"/>
        </c:scaling>
        <c:axPos val="l"/>
        <c:numFmt formatCode="#,##0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98361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plotArea>
      <c:layout>
        <c:manualLayout>
          <c:layoutTarget val="inner"/>
          <c:xMode val="edge"/>
          <c:yMode val="edge"/>
          <c:x val="4.5407005409255762E-2"/>
          <c:y val="1.704527915111826E-2"/>
          <c:w val="0.92645166377473109"/>
          <c:h val="0.93565474227851653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Percent val="1"/>
            <c:showLeaderLines val="1"/>
          </c:dLbls>
          <c:cat>
            <c:strRef>
              <c:f>'расходы '!$A$84:$A$89</c:f>
              <c:strCache>
                <c:ptCount val="6"/>
                <c:pt idx="0">
                  <c:v>Выполнение функций муниципальными органами, казенными учреждениями</c:v>
                </c:pt>
                <c:pt idx="1">
                  <c:v>Социальное обеспечение и иные выплаты</c:v>
                </c:pt>
                <c:pt idx="2">
                  <c:v>Бюджетные инвестиции</c:v>
                </c:pt>
                <c:pt idx="3">
                  <c:v>Межбюджетные трансферты</c:v>
                </c:pt>
                <c:pt idx="4">
                  <c:v>Предоставление субсидий бюджетным и автономным учреждениям </c:v>
                </c:pt>
                <c:pt idx="5">
                  <c:v>Иные расходы</c:v>
                </c:pt>
              </c:strCache>
            </c:strRef>
          </c:cat>
          <c:val>
            <c:numRef>
              <c:f>'расходы '!$B$84:$B$89</c:f>
              <c:numCache>
                <c:formatCode>#,##0.00</c:formatCode>
                <c:ptCount val="6"/>
                <c:pt idx="0" formatCode="#,##0">
                  <c:v>359235</c:v>
                </c:pt>
                <c:pt idx="1">
                  <c:v>134431.29999999999</c:v>
                </c:pt>
                <c:pt idx="2">
                  <c:v>135384.20000000001</c:v>
                </c:pt>
                <c:pt idx="3">
                  <c:v>53842.5</c:v>
                </c:pt>
                <c:pt idx="4">
                  <c:v>1851478.8</c:v>
                </c:pt>
                <c:pt idx="5">
                  <c:v>74585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  <a:scene3d>
      <a:camera prst="orthographicFront"/>
      <a:lightRig rig="soft" dir="t"/>
    </a:scene3d>
    <a:sp3d prstMaterial="plastic">
      <a:bevelT/>
    </a:sp3d>
  </c:spPr>
  <c:txPr>
    <a:bodyPr/>
    <a:lstStyle/>
    <a:p>
      <a:pPr>
        <a:defRPr>
          <a:solidFill>
            <a:schemeClr val="tx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1100694444444449"/>
          <c:y val="0.19038194444444448"/>
          <c:w val="0.73388888888889425"/>
          <c:h val="0.7338888888888942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9.0604513888889932E-2"/>
                  <c:y val="-0.11033854166666665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89</a:t>
                    </a:r>
                    <a:r>
                      <a:rPr lang="en-US" sz="12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200" b="1" dirty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Percent val="1"/>
              <c:separator>
</c:separator>
            </c:dLbl>
            <c:dLbl>
              <c:idx val="1"/>
              <c:layout>
                <c:manualLayout>
                  <c:x val="-5.9971874999999987E-2"/>
                  <c:y val="-5.1663888888888891E-2"/>
                </c:manualLayout>
              </c:layout>
              <c:showPercent val="1"/>
            </c:dLbl>
            <c:dLbl>
              <c:idx val="2"/>
              <c:layout>
                <c:manualLayout>
                  <c:x val="-4.8423958333333413E-2"/>
                  <c:y val="-5.1080555555555546E-2"/>
                </c:manualLayout>
              </c:layout>
              <c:showPercent val="1"/>
            </c:dLbl>
            <c:dLbl>
              <c:idx val="3"/>
              <c:layout>
                <c:manualLayout>
                  <c:x val="2.454479166666667E-2"/>
                  <c:y val="-6.814305555555554E-2"/>
                </c:manualLayout>
              </c:layout>
              <c:showPercent val="1"/>
            </c:dLbl>
            <c:dLbl>
              <c:idx val="4"/>
              <c:layout>
                <c:manualLayout>
                  <c:x val="0.10157430555555556"/>
                  <c:y val="-4.1552430555555582E-2"/>
                </c:manualLayout>
              </c:layout>
              <c:showPercent val="1"/>
            </c:dLbl>
            <c:numFmt formatCode="General" sourceLinked="0"/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'расходы '!$I$61:$I$65</c:f>
              <c:strCache>
                <c:ptCount val="5"/>
                <c:pt idx="0">
                  <c:v>Соцсфера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Прочие</c:v>
                </c:pt>
              </c:strCache>
            </c:strRef>
          </c:cat>
          <c:val>
            <c:numRef>
              <c:f>'расходы '!$J$61:$J$65</c:f>
              <c:numCache>
                <c:formatCode>#,##0</c:formatCode>
                <c:ptCount val="5"/>
                <c:pt idx="0">
                  <c:v>1994797</c:v>
                </c:pt>
                <c:pt idx="1">
                  <c:v>166124</c:v>
                </c:pt>
                <c:pt idx="2">
                  <c:v>17066</c:v>
                </c:pt>
                <c:pt idx="3">
                  <c:v>19648</c:v>
                </c:pt>
                <c:pt idx="4">
                  <c:v>45771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7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0759305345899123"/>
                  <c:y val="-5.5714911789781198E-2"/>
                </c:manualLayout>
              </c:layout>
              <c:dLblPos val="bestFit"/>
              <c:showPercent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Percent val="1"/>
            <c:showLeaderLines val="1"/>
          </c:dLbls>
          <c:cat>
            <c:strRef>
              <c:f>'расходы '!$I$50:$I$57</c:f>
              <c:strCache>
                <c:ptCount val="8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  <c:pt idx="3">
                  <c:v>Культура и кинематография</c:v>
                </c:pt>
                <c:pt idx="4">
                  <c:v>Общегосударственные вопросы</c:v>
                </c:pt>
                <c:pt idx="5">
                  <c:v>Национальная экономика</c:v>
                </c:pt>
                <c:pt idx="6">
                  <c:v>ЖКХ</c:v>
                </c:pt>
                <c:pt idx="7">
                  <c:v>Прочие</c:v>
                </c:pt>
              </c:strCache>
            </c:strRef>
          </c:cat>
          <c:val>
            <c:numRef>
              <c:f>'расходы '!$J$50:$J$57</c:f>
              <c:numCache>
                <c:formatCode>#,##0</c:formatCode>
                <c:ptCount val="8"/>
                <c:pt idx="0">
                  <c:v>1553677</c:v>
                </c:pt>
                <c:pt idx="1">
                  <c:v>195002</c:v>
                </c:pt>
                <c:pt idx="2">
                  <c:v>151792</c:v>
                </c:pt>
                <c:pt idx="3">
                  <c:v>94326</c:v>
                </c:pt>
                <c:pt idx="4">
                  <c:v>166124</c:v>
                </c:pt>
                <c:pt idx="5">
                  <c:v>17066</c:v>
                </c:pt>
                <c:pt idx="6">
                  <c:v>19648</c:v>
                </c:pt>
                <c:pt idx="7">
                  <c:v>45771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2.8735632183908056E-2"/>
          <c:y val="3.5199490463469242E-2"/>
          <c:w val="0.92762783962350415"/>
          <c:h val="0.8967073038964583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5B9BD5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6"/>
              </a:solidFill>
            </c:spPr>
          </c:dPt>
          <c:dLbls>
            <c:dLbl>
              <c:idx val="3"/>
              <c:layout>
                <c:manualLayout>
                  <c:x val="-8.2777777777777783E-2"/>
                  <c:y val="1.5153846153846138E-2"/>
                </c:manualLayout>
              </c:layout>
              <c:showPercent val="1"/>
            </c:dLbl>
            <c:dLbl>
              <c:idx val="5"/>
              <c:layout>
                <c:manualLayout>
                  <c:x val="8.0696581196581345E-3"/>
                  <c:y val="5.698717948717943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'расходы '!$A$70:$A$75</c:f>
              <c:strCache>
                <c:ptCount val="6"/>
                <c:pt idx="0">
                  <c:v>Выполнение функций муниципальными органами, казенными учреждениями</c:v>
                </c:pt>
                <c:pt idx="1">
                  <c:v>Социальное обеспечение и иные выплаты</c:v>
                </c:pt>
                <c:pt idx="2">
                  <c:v>Бюджетные инвестиции</c:v>
                </c:pt>
                <c:pt idx="3">
                  <c:v>Межбюджетные трансферты</c:v>
                </c:pt>
                <c:pt idx="4">
                  <c:v>Предоставление субсидий бюджетным и автономным учреждениям </c:v>
                </c:pt>
                <c:pt idx="5">
                  <c:v>Иные расходы</c:v>
                </c:pt>
              </c:strCache>
            </c:strRef>
          </c:cat>
          <c:val>
            <c:numRef>
              <c:f>'расходы '!$B$70:$B$75</c:f>
              <c:numCache>
                <c:formatCode>#,##0</c:formatCode>
                <c:ptCount val="6"/>
                <c:pt idx="0">
                  <c:v>337798.70000000024</c:v>
                </c:pt>
                <c:pt idx="1">
                  <c:v>129589.9</c:v>
                </c:pt>
                <c:pt idx="2">
                  <c:v>87592.7</c:v>
                </c:pt>
                <c:pt idx="3">
                  <c:v>29849.3</c:v>
                </c:pt>
                <c:pt idx="4">
                  <c:v>1637618.2</c:v>
                </c:pt>
                <c:pt idx="5">
                  <c:v>20957.2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B1BE9-1A33-40AF-BF42-D9FDC98DC56C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BC7A-D263-44DB-A965-3CF796F54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9525" fontAlgn="base">
              <a:spcBef>
                <a:spcPct val="0"/>
              </a:spcBef>
              <a:spcAft>
                <a:spcPct val="0"/>
              </a:spcAft>
              <a:defRPr/>
            </a:pPr>
            <a:fld id="{919F66DF-41C9-42C6-91F9-07F5C8FAF82A}" type="slidenum">
              <a:rPr lang="ru-RU" smtClean="0"/>
              <a:pPr defTabSz="1279525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9525" fontAlgn="base">
              <a:spcBef>
                <a:spcPct val="0"/>
              </a:spcBef>
              <a:spcAft>
                <a:spcPct val="0"/>
              </a:spcAft>
              <a:defRPr/>
            </a:pPr>
            <a:fld id="{919F66DF-41C9-42C6-91F9-07F5C8FAF82A}" type="slidenum">
              <a:rPr lang="ru-RU" smtClean="0"/>
              <a:pPr defTabSz="1279525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75AFB-C07A-4359-A1FC-31E267A4A69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75AFB-C07A-4359-A1FC-31E267A4A69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9525" fontAlgn="base">
              <a:spcBef>
                <a:spcPct val="0"/>
              </a:spcBef>
              <a:spcAft>
                <a:spcPct val="0"/>
              </a:spcAft>
              <a:defRPr/>
            </a:pPr>
            <a:fld id="{C46665F6-FC69-486A-B450-572E5D7A862F}" type="slidenum">
              <a:rPr lang="ru-RU" smtClean="0"/>
              <a:pPr defTabSz="1279525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9525" fontAlgn="base">
              <a:spcBef>
                <a:spcPct val="0"/>
              </a:spcBef>
              <a:spcAft>
                <a:spcPct val="0"/>
              </a:spcAft>
              <a:defRPr/>
            </a:pPr>
            <a:fld id="{C46665F6-FC69-486A-B450-572E5D7A862F}" type="slidenum">
              <a:rPr lang="ru-RU" smtClean="0"/>
              <a:pPr defTabSz="1279525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75AFB-C07A-4359-A1FC-31E267A4A699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503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13200" cy="2205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73600" y="1600201"/>
            <a:ext cx="4013200" cy="2205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19540"/>
            <a:ext cx="4013200" cy="22062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73600" y="3919540"/>
            <a:ext cx="4013200" cy="22062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868B7-B98C-40A0-85E0-4420039D4D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5037"/>
            <a:ext cx="8229600" cy="58507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59E1-D335-4CD6-8C48-F64A7B35C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9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60" y="1465730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7" y="2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nevskadm.ru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151692" y="1969302"/>
            <a:ext cx="6618513" cy="3357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КАНЕВСКОЙ </a:t>
            </a:r>
            <a:br>
              <a:rPr lang="ru-RU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endParaRPr lang="ru-RU" sz="440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2022 года</a:t>
            </a:r>
            <a:endParaRPr kumimoji="0" lang="ru-RU" sz="4400" b="0" i="0" u="none" strike="noStrike" kern="1200" cap="none" spc="0" normalizeH="0" baseline="0" noProof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45968" y="138224"/>
            <a:ext cx="842850" cy="12546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729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2717" y="129396"/>
            <a:ext cx="8230054" cy="461655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МЕСТНОГО БЮДЖЕТА ПО РАЗДЕЛАМ И ПОДРАЗДЕЛАМ КЛАССИФИКАЦИИ РАСХОДОВ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74429" y="489858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5661" y="650001"/>
          <a:ext cx="8695428" cy="4580482"/>
        </p:xfrm>
        <a:graphic>
          <a:graphicData uri="http://schemas.openxmlformats.org/drawingml/2006/table">
            <a:tbl>
              <a:tblPr/>
              <a:tblGrid>
                <a:gridCol w="4735901"/>
                <a:gridCol w="629729"/>
                <a:gridCol w="1328467"/>
                <a:gridCol w="603852"/>
                <a:gridCol w="750498"/>
                <a:gridCol w="646981"/>
              </a:tblGrid>
              <a:tr h="618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показателя           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(раздел, подраздел)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2021 год (отчет)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2022 год решением Совета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Каневской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 от 29.12.2021 года № 102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2022 год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2021году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1 553 677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1 773 297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1 768 214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487 285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547 464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547 368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804 299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947 723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942 909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31 625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28 314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28 256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105 820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125 393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94 326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103 544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103 543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80 402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86 838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86 838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13 924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16 706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16 705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Амбулаторная помощь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195 002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221 655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217 717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184 826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210 078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206 140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151 792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192 782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182 843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145 642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135 805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39 477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44 889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44 888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28 419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52 412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52 412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19 412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19 412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1" y="5293021"/>
            <a:ext cx="87868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45720" rIns="108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Причинами неполного использования бюджетных ассигнований, характерными для некоторых разделов, в основном являются экономии средств по контрактам в результате проведения конкурсных процедур, а также переходящим на следующий финансовый год характером контрактных обязательств.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низкий уровень исполнения сложился по следующим разделам: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 (85,2 %) в основном обусловлено заключением контракта с оплатой, переходящей на следующий год; </a:t>
            </a:r>
          </a:p>
          <a:p>
            <a:pPr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«Национальная экономика» (71,6 %) – в основном обусловлено неполным использованием бюджетных ассигнований Дорожного фонда</a:t>
            </a:r>
          </a:p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связи с тем, что сумма поступлений в дорожный фонд за 2022 год превысила первоначально установленный план и соответственно в расходной части ассигнования на содержание дорожного фонда были увеличены аналогично поступлениям;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Диаграмма 59"/>
          <p:cNvGraphicFramePr>
            <a:graphicFrameLocks/>
          </p:cNvGraphicFramePr>
          <p:nvPr/>
        </p:nvGraphicFramePr>
        <p:xfrm>
          <a:off x="1376093" y="3672157"/>
          <a:ext cx="234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28662" y="214290"/>
            <a:ext cx="7215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РАСХОДЫ БЮДЖЕТА ПО РАЗДЕЛАМ КЛАССИФИКАЦИИ РАСХОДОВ БЮДЖЕТОВ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4"/>
          <p:cNvGrpSpPr/>
          <p:nvPr/>
        </p:nvGrpSpPr>
        <p:grpSpPr>
          <a:xfrm>
            <a:off x="6000760" y="500042"/>
            <a:ext cx="2880000" cy="2880000"/>
            <a:chOff x="6000760" y="500042"/>
            <a:chExt cx="2880000" cy="2880000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6000760" y="500042"/>
            <a:ext cx="2880000" cy="28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/>
            <p:nvPr/>
          </p:nvGraphicFramePr>
          <p:xfrm>
            <a:off x="6456422" y="1194470"/>
            <a:ext cx="1838325" cy="17957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" name="Овал 13"/>
            <p:cNvSpPr/>
            <p:nvPr/>
          </p:nvSpPr>
          <p:spPr>
            <a:xfrm>
              <a:off x="6886322" y="1617170"/>
              <a:ext cx="1008000" cy="100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2021 год</a:t>
              </a:r>
            </a:p>
            <a:p>
              <a:pPr algn="ctr"/>
              <a:r>
                <a:rPr lang="ru-RU" sz="1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2 243 606</a:t>
              </a:r>
            </a:p>
            <a:p>
              <a:pPr algn="ctr"/>
              <a:r>
                <a:rPr lang="ru-RU" sz="1000" b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тыс.руб</a:t>
              </a:r>
              <a:endPara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3071802" y="785794"/>
            <a:ext cx="144000" cy="144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214678" y="1071546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214678" y="1357298"/>
            <a:ext cx="144000" cy="14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214678" y="1643050"/>
            <a:ext cx="144000" cy="14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214678" y="1928802"/>
            <a:ext cx="144000" cy="144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071802" y="2214554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071802" y="2500306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071802" y="2786058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071802" y="3071810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357554" y="3000372"/>
            <a:ext cx="23388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Прочие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357554" y="2714620"/>
            <a:ext cx="23399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357554" y="2500306"/>
            <a:ext cx="226856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Национальная экономика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357554" y="2214554"/>
            <a:ext cx="21050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Общегосударственные вопросы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00430" y="1071546"/>
            <a:ext cx="9813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357298"/>
            <a:ext cx="1497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00430" y="1643050"/>
            <a:ext cx="19223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Физическая культура и спорт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00430" y="1928802"/>
            <a:ext cx="18662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Культура и кинематография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357554" y="714356"/>
            <a:ext cx="13340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Социальная сфера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28662" y="3429000"/>
            <a:ext cx="714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ПО ВИДАМ РАСХОДОВ (АНАЛИТИЧЕСКИ)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2033392" y="4330461"/>
            <a:ext cx="1008000" cy="1008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608 957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Диаграмма 42"/>
          <p:cNvGraphicFramePr>
            <a:graphicFrameLocks/>
          </p:cNvGraphicFramePr>
          <p:nvPr/>
        </p:nvGraphicFramePr>
        <p:xfrm>
          <a:off x="5659742" y="3723379"/>
          <a:ext cx="234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Овал 43"/>
          <p:cNvSpPr/>
          <p:nvPr/>
        </p:nvSpPr>
        <p:spPr bwMode="auto">
          <a:xfrm>
            <a:off x="6305109" y="4330459"/>
            <a:ext cx="1008000" cy="1008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2 243 606</a:t>
            </a:r>
          </a:p>
          <a:p>
            <a:pPr algn="ctr"/>
            <a:r>
              <a:rPr lang="ru-RU" sz="1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000760" y="6429396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85720" y="6072206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85720" y="642939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143240" y="6072206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143240" y="6429396"/>
            <a:ext cx="144000" cy="144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018013" y="6054953"/>
            <a:ext cx="144000" cy="144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00034" y="6000768"/>
            <a:ext cx="257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Выполнение функций муниципальными органами, казенными учреждениями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1473" y="6357958"/>
            <a:ext cx="242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Социальное обеспечение и иные выплаты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57554" y="6000768"/>
            <a:ext cx="16225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Бюджетные инвестиции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57554" y="6357958"/>
            <a:ext cx="19857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Межбюджетные трансферты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215074" y="6000768"/>
            <a:ext cx="2643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Предоставление субсидий бюджетным и автономным учреждениям 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286512" y="6357958"/>
            <a:ext cx="10550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Иные расходы</a:t>
            </a:r>
            <a:endParaRPr lang="ru-RU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43876" y="425121"/>
            <a:ext cx="2876550" cy="3057525"/>
            <a:chOff x="243876" y="425121"/>
            <a:chExt cx="2876550" cy="3057525"/>
          </a:xfrm>
        </p:grpSpPr>
        <p:graphicFrame>
          <p:nvGraphicFramePr>
            <p:cNvPr id="59" name="Диаграмма 58"/>
            <p:cNvGraphicFramePr>
              <a:graphicFrameLocks/>
            </p:cNvGraphicFramePr>
            <p:nvPr/>
          </p:nvGraphicFramePr>
          <p:xfrm>
            <a:off x="243876" y="425121"/>
            <a:ext cx="2876550" cy="30575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57" name="Диаграмма 56"/>
            <p:cNvGraphicFramePr>
              <a:graphicFrameLocks/>
            </p:cNvGraphicFramePr>
            <p:nvPr/>
          </p:nvGraphicFramePr>
          <p:xfrm>
            <a:off x="714105" y="1133337"/>
            <a:ext cx="1798069" cy="19516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58" name="Овал 57"/>
            <p:cNvSpPr/>
            <p:nvPr/>
          </p:nvSpPr>
          <p:spPr bwMode="auto">
            <a:xfrm>
              <a:off x="1089734" y="1619395"/>
              <a:ext cx="1008000" cy="100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2022 год</a:t>
              </a:r>
            </a:p>
            <a:p>
              <a:pPr algn="ctr"/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2 608 957</a:t>
              </a:r>
            </a:p>
            <a:p>
              <a:pPr algn="ctr"/>
              <a:r>
                <a:rPr lang="ru-RU" sz="1000" b="1" dirty="0" err="1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тыс.руб</a:t>
              </a:r>
              <a:endParaRPr lang="ru-RU" sz="1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>
            <a:graphicFrameLocks/>
          </p:cNvGraphicFramePr>
          <p:nvPr/>
        </p:nvGraphicFramePr>
        <p:xfrm>
          <a:off x="267421" y="1212012"/>
          <a:ext cx="86350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55572" y="108857"/>
            <a:ext cx="1840240" cy="250610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pPr defTabSz="914290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31287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социальную сферу из районного бюджета в 202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году направлено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272 317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 рублей или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 от общей суммы расходов бюджета муниципального образования Каневской район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928670"/>
          <a:ext cx="927100" cy="17716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Chart 6"/>
          <p:cNvGraphicFramePr>
            <a:graphicFrameLocks/>
          </p:cNvGraphicFramePr>
          <p:nvPr/>
        </p:nvGraphicFramePr>
        <p:xfrm>
          <a:off x="6929454" y="3611235"/>
          <a:ext cx="1332000" cy="3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71472" y="3948746"/>
          <a:ext cx="2374900" cy="304800"/>
        </p:xfrm>
        <a:graphic>
          <a:graphicData uri="http://schemas.openxmlformats.org/drawingml/2006/table">
            <a:tbl>
              <a:tblPr/>
              <a:tblGrid>
                <a:gridCol w="2374900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социальную сферу на 1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жителя, рублей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357950" y="4000504"/>
          <a:ext cx="2374900" cy="304800"/>
        </p:xfrm>
        <a:graphic>
          <a:graphicData uri="http://schemas.openxmlformats.org/drawingml/2006/table">
            <a:tbl>
              <a:tblPr/>
              <a:tblGrid>
                <a:gridCol w="23749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удельный вес расходов на социальную сферу в общем объеме расходов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286248" y="5000636"/>
          <a:ext cx="4572031" cy="1428761"/>
        </p:xfrm>
        <a:graphic>
          <a:graphicData uri="http://schemas.openxmlformats.org/drawingml/2006/table">
            <a:tbl>
              <a:tblPr/>
              <a:tblGrid>
                <a:gridCol w="2143140"/>
                <a:gridCol w="785818"/>
                <a:gridCol w="857256"/>
                <a:gridCol w="785817"/>
              </a:tblGrid>
              <a:tr h="476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Отрасль социальной сферы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(отчет)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(отчет)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(отчет)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1 712 760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1 553 677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1 768 214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94 326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103 543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163 946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195 002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217 717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133 465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151 792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182 843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68467" y="4576862"/>
          <a:ext cx="947857" cy="167369"/>
        </p:xfrm>
        <a:graphic>
          <a:graphicData uri="http://schemas.openxmlformats.org/drawingml/2006/table">
            <a:tbl>
              <a:tblPr/>
              <a:tblGrid>
                <a:gridCol w="947857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929586" y="4786322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177482" y="4334241"/>
            <a:ext cx="6858000" cy="276989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И СТРУКТУРА РАСХОДОВ МЕСТНОГО БЮДЖЕТА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СОЦИАЛЬНУЮ СФЕРУ</a:t>
            </a:r>
          </a:p>
        </p:txBody>
      </p:sp>
      <p:graphicFrame>
        <p:nvGraphicFramePr>
          <p:cNvPr id="21" name="Chart 6"/>
          <p:cNvGraphicFramePr>
            <a:graphicFrameLocks/>
          </p:cNvGraphicFramePr>
          <p:nvPr/>
        </p:nvGraphicFramePr>
        <p:xfrm>
          <a:off x="1000664" y="992035"/>
          <a:ext cx="8143336" cy="73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6"/>
          <p:cNvGraphicFramePr>
            <a:graphicFrameLocks/>
          </p:cNvGraphicFramePr>
          <p:nvPr/>
        </p:nvGraphicFramePr>
        <p:xfrm>
          <a:off x="947198" y="3579963"/>
          <a:ext cx="1590675" cy="327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/>
        </p:nvGraphicFramePr>
        <p:xfrm>
          <a:off x="914399" y="603849"/>
          <a:ext cx="8074326" cy="100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/>
        </p:nvGraphicFramePr>
        <p:xfrm>
          <a:off x="280267" y="4758367"/>
          <a:ext cx="3817279" cy="180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41540" y="214290"/>
            <a:ext cx="8640494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12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290" fontAlgn="b">
              <a:defRPr/>
            </a:pP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Расходы:1 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768 214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тыс.рублей, в т.ч. средства федерального и краевого бюджетов – 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1 175 921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188402" y="1010081"/>
            <a:ext cx="3592286" cy="224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году в системе образования района функционировали :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36 муниципальных дошкольных образовательных организации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муниципальных  общеобразовательных организации 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муниципальных организации, реализующих  дополнительные образовательные программы (МБУ ДО ДЮСШ «Олимпиец» и МАУ ДО ЦДТ «Радуга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учреждений дополнительного образования детей, реализующих программы дополнительного образования в сфере культуры и искусства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детское оздоровительное учреждение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учреждение молодежной политики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казенных учреждения, обеспечивающих деятельность системы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образования и  молодежной политики</a:t>
            </a:r>
            <a:endParaRPr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857620" y="1000108"/>
          <a:ext cx="5000660" cy="2160998"/>
        </p:xfrm>
        <a:graphic>
          <a:graphicData uri="http://schemas.openxmlformats.org/drawingml/2006/table">
            <a:tbl>
              <a:tblPr/>
              <a:tblGrid>
                <a:gridCol w="1928826"/>
                <a:gridCol w="714380"/>
                <a:gridCol w="857256"/>
                <a:gridCol w="357190"/>
                <a:gridCol w="785818"/>
                <a:gridCol w="357190"/>
              </a:tblGrid>
              <a:tr h="1797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                    (раздел, подраздел)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год,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расходов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федерального и краевого бюджета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районного бюджета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1 768 214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1 175 921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592 293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547 368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378 881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168 487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942 909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771 060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171 849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118 771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28 256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7 386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20 870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112 316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7858148" y="714356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71472" y="3500438"/>
          <a:ext cx="3500462" cy="182880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latin typeface="Arial"/>
                        </a:rPr>
                        <a:t>Структура расходов отрасли "Образование"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4500562" y="3429000"/>
            <a:ext cx="4143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Расходы на образование по видам расходов (аналитически)</a:t>
            </a:r>
            <a:endParaRPr lang="ru-RU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96083" y="3899141"/>
          <a:ext cx="4238625" cy="262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761781" y="3907766"/>
          <a:ext cx="4071668" cy="2643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100108" y="116973"/>
            <a:ext cx="3420000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12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357158" y="642918"/>
            <a:ext cx="8572560" cy="255453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«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образования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компенсация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расходов на оплату жилых помещений, отопления и освещения педагогическим работникам муниципальных учреждений, проживающим и работающим в сельской местности –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706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тыс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субсидии частному общеобразовательному учреждению НОШ «Чудо- чадо», осуществляющему образовательную деятельность по имеющим аккредитацию основным общеобразовательным программам, на возмещение затрат,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7 258 тыс.рублей;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тыс. рублей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проведение ЕГЭ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5 128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тыс.рублей;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 текущий ремонт, благоустройство территорий, материально- техническое обеспечение образовательных учреждений</a:t>
            </a:r>
            <a:r>
              <a:rPr lang="en-US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103 271 тыс.рублей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питания, в т.ч. организация бесплатного горячего питания обучающихся, получающих начальное общее образование, и обеспечение молочной продукцией учащихся, обеспечение льготным питанием учащихся из многодетных семей в общеобразовательных организациях – 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92 490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тыс.рублей;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на предотвращение распространения новой коронавирусной инфекции (COVID-2019)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2 313 тыс.рублей;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осуществление мер социальной поддержки, предоставляемых гражданину в период обучения по договору о целевом обучении – 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164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реализация отдельных мероприятий  МП «Развитие образования» -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2 301 тыс. рублей.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714480" y="357166"/>
            <a:ext cx="6429420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Отдельные направления расходов  по разделу 0700 «Образование» :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365784" y="3202287"/>
            <a:ext cx="8572560" cy="70787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«Дети Каневского района»: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отдыха, оздоровления и занятости детей и подростков 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10 096 тыс.рублей;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мероприятий для одаренных детей  -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762  тыс.рублей;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профилактику безнадзорности и недопущение совершения правонарушений несовершеннолетними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54 тыс.рублей.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65785" y="4620527"/>
            <a:ext cx="8572560" cy="86176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«Культура Каневского района»: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базы, техническое оснащение учреждений дополнительного образования детей, реализующих программы дополнительного образования в сфере культуры и искусства–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5 025тыс.рублей;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компенсация расходов на оплату жилых помещений, отопления и освещения педагогическим работникам муниципальных учреждений, проживающим и работающим в сельской местности 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840 тыс. рублей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345057" y="5502580"/>
            <a:ext cx="8572560" cy="40009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«Молодежь Каневского района»: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профилактика асоциальных явлений в подростковой и молодежной среде, организация социально-полезного досуга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1 330 тыс.рублей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65784" y="3917482"/>
            <a:ext cx="8572560" cy="70787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населения»: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осуществление мероприятий по противодействию терроризму в части обеспечения инженерно-технической защищенности образовательных учреждений </a:t>
            </a:r>
            <a:r>
              <a:rPr kumimoji="1"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 200 тыс.рублей;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мероприятия по укреплению правопорядка, профилактике правонарушений, усилению борьбы с преступностью -– 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33 тыс.рублей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348532" y="5904797"/>
            <a:ext cx="8572560" cy="40009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«Казачество Каневского района»:</a:t>
            </a:r>
          </a:p>
          <a:p>
            <a:pPr defTabSz="914290">
              <a:buFont typeface="Wingdings" pitchFamily="2" charset="2"/>
              <a:buChar char="Ø"/>
              <a:defRPr/>
            </a:pP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проведение военно-патриотических и оздоровительных мероприятий с участием классов и групп казачьей направленности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82 тыс.рублей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90" fontAlgn="b">
              <a:defRPr/>
            </a:pPr>
            <a:r>
              <a:rPr lang="ru-RU" sz="1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914290" fontAlgn="b"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 Расходы: 217 717 тыс.рублей, в т.ч. средства федерального и краевого бюджетов – 204 803 тыс.рублей)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642918"/>
            <a:ext cx="1928826" cy="27698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РАСХОДОВ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785794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500694" y="642918"/>
            <a:ext cx="1928826" cy="27698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РАСХОДОВ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786050" y="2786058"/>
            <a:ext cx="3643338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Направления расходования средств</a:t>
            </a: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214282" y="3357562"/>
            <a:ext cx="86439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lIns="128016" tIns="64008" rIns="128016" bIns="64008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kumimoji="1"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поддержка детей-сирот и детей, оставшихся без попечения </a:t>
            </a: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родителей –  </a:t>
            </a:r>
            <a:r>
              <a:rPr kumimoji="1"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113 565 тыс.рублей</a:t>
            </a:r>
            <a:r>
              <a:rPr kumimoji="1"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предоставление жилых помещений детям-сиротам и детям, оставшимся без попечения родителей, и лицам из их числа по договорам найма специализированных жилых помещений – </a:t>
            </a:r>
            <a:r>
              <a:rPr kumimoji="1"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83 463 тыс.рублей</a:t>
            </a: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928662" y="3071810"/>
            <a:ext cx="7286676" cy="2857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" h="44450"/>
          </a:sp3d>
        </p:spPr>
        <p:txBody>
          <a:bodyPr lIns="128016" tIns="64008" rIns="128016" bIns="64008"/>
          <a:lstStyle/>
          <a:p>
            <a:pPr algn="ctr" defTabSz="128016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«Дети Каневского района»:</a:t>
            </a: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1"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928662" y="3929066"/>
            <a:ext cx="7286676" cy="2857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" h="44450"/>
          </a:sp3d>
        </p:spPr>
        <p:txBody>
          <a:bodyPr lIns="128016" tIns="64008" rIns="128016" bIns="64008"/>
          <a:lstStyle/>
          <a:p>
            <a:pPr algn="ctr" defTabSz="128016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«Развитие образования»: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14282" y="4214818"/>
            <a:ext cx="864399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lIns="128016" tIns="64008" rIns="128016" bIns="64008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компенсации части родительской платы за присмотр и уход за детьми, посещающими образовательные организации, реализующие образовательную программу дошкольного образования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6 080 тыс. рублей</a:t>
            </a:r>
            <a:endParaRPr kumimoji="1"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928662" y="4643446"/>
            <a:ext cx="7286676" cy="2857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" h="44450"/>
          </a:sp3d>
        </p:spPr>
        <p:txBody>
          <a:bodyPr lIns="128016" tIns="64008" rIns="128016" bIns="64008"/>
          <a:lstStyle/>
          <a:p>
            <a:pPr algn="ctr" defTabSz="128016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«Молодежь Каневского района»:</a:t>
            </a: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14282" y="4929198"/>
            <a:ext cx="864399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lIns="128016" tIns="64008" rIns="128016" bIns="64008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Предоставление социальных выплат молодым семьям на приобретение (строительство) жилья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3 032 тыс. рублей</a:t>
            </a:r>
            <a:endParaRPr kumimoji="1"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928662" y="5214950"/>
            <a:ext cx="7286676" cy="3571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" h="44450"/>
          </a:sp3d>
        </p:spPr>
        <p:txBody>
          <a:bodyPr lIns="128016" tIns="64008" rIns="128016" bIns="64008"/>
          <a:lstStyle/>
          <a:p>
            <a:pPr algn="ctr" defTabSz="128016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«Муниципальная политика и развитие гражданского общества»:</a:t>
            </a: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14282" y="5572140"/>
            <a:ext cx="864399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101600" prst="cross"/>
          </a:sp3d>
        </p:spPr>
        <p:txBody>
          <a:bodyPr wrap="square" lIns="128016" tIns="64008" rIns="128016" bIns="64008">
            <a:spAutoFit/>
          </a:bodyPr>
          <a:lstStyle/>
          <a:p>
            <a:pPr algn="just" defTabSz="1280160" fontAlgn="b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Пенсионное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за выслугу лиц, замещавших муниципальные должности и должности муниципальной службы Краснодарского края и финансовая поддержка отдельных категорий работников Каневского района 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11 143 тыс.рублей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1280160" fontAlgn="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Предоставление льгот и компенсаций, установленных положением о звании «Почетный гражданин Каневского района» -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434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4589253" y="810883"/>
          <a:ext cx="3933645" cy="206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190409" y="970922"/>
          <a:ext cx="4467225" cy="1875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90" fontAlgn="b">
              <a:defRPr/>
            </a:pPr>
            <a:r>
              <a:rPr lang="ru-RU" sz="1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929586" y="225343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31535" y="405152"/>
          <a:ext cx="8643998" cy="1066800"/>
        </p:xfrm>
        <a:graphic>
          <a:graphicData uri="http://schemas.openxmlformats.org/drawingml/2006/table">
            <a:tbl>
              <a:tblPr/>
              <a:tblGrid>
                <a:gridCol w="2698750"/>
                <a:gridCol w="1439334"/>
                <a:gridCol w="1619251"/>
                <a:gridCol w="719669"/>
                <a:gridCol w="1259415"/>
                <a:gridCol w="907579"/>
              </a:tblGrid>
              <a:tr h="145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  </a:t>
                      </a:r>
                      <a:endParaRPr lang="ru-RU" sz="1000" b="0" i="0" u="none" strike="noStrike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(раздел, подраздел)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федерального и краевого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районного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217 717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204 803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12 914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11 143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206 140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204 803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1 337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41539" y="1500174"/>
          <a:ext cx="8591909" cy="304800"/>
        </p:xfrm>
        <a:graphic>
          <a:graphicData uri="http://schemas.openxmlformats.org/drawingml/2006/table">
            <a:tbl>
              <a:tblPr/>
              <a:tblGrid>
                <a:gridCol w="8591909"/>
              </a:tblGrid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ИНФОРМАЦИЯ ОБ ИСПОЛЬЗОВАНИИ БЮДЖЕТНЫХ АССИГНОВАНИЙ, НАПРАВЛЯЕМЫХ НА ИСПОЛНЕНИЕ ПОЛНОМОЧИЙ ПО ПОДДЕРЖКЕ ДЕТЕЙ И СЕМЕЙ, ИМЕЮЩИХ ДЕТЕЙ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14283" y="1857364"/>
          <a:ext cx="8643998" cy="1676400"/>
        </p:xfrm>
        <a:graphic>
          <a:graphicData uri="http://schemas.openxmlformats.org/drawingml/2006/table">
            <a:tbl>
              <a:tblPr/>
              <a:tblGrid>
                <a:gridCol w="5919098"/>
                <a:gridCol w="836762"/>
                <a:gridCol w="776378"/>
                <a:gridCol w="1111760"/>
              </a:tblGrid>
              <a:tr h="1094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расходов, тыс.рублей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получателей, человек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Выплата компенсации части родительской платы за присмотр и уход за детьми, посещающими образовательные организации, реализующие образовательную программу дошкольного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6 080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6 080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3 229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Ежемесячные денежные выплат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содержание детей-сирот и детей, оставшихся без попечения родителей, находящихся под опекой (попечительством), включая предварительную опеку (попечительство), переданных на воспитание в приемную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семью и детей, переданных на патронатное воспитание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57 579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55906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367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вознаграждение, причитающееся приемным родителям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патронатным воспитателям 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59 842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57 659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Предоставление жилых помещений детям-сиротам и детям, оставшимся без попечения родителей, и лицам из их числа по договорам найма специализированных жилых помещений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83 544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83463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жильем молодых семей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3 032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3 032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06735" y="3571336"/>
            <a:ext cx="371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жильем детей-сирот и детей, оставшихся без попечения родителей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428596" y="6429396"/>
            <a:ext cx="108000" cy="108000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0" y="6357958"/>
          <a:ext cx="1428760" cy="161925"/>
        </p:xfrm>
        <a:graphic>
          <a:graphicData uri="http://schemas.openxmlformats.org/drawingml/2006/table">
            <a:tbl>
              <a:tblPr/>
              <a:tblGrid>
                <a:gridCol w="142876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тыс.рублей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 rot="3275317" flipH="1" flipV="1">
            <a:off x="2157307" y="6443597"/>
            <a:ext cx="72000" cy="7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357422" y="6357958"/>
          <a:ext cx="1857388" cy="161925"/>
        </p:xfrm>
        <a:graphic>
          <a:graphicData uri="http://schemas.openxmlformats.org/drawingml/2006/table">
            <a:tbl>
              <a:tblPr/>
              <a:tblGrid>
                <a:gridCol w="1857388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жилых помещений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298779" y="3588863"/>
          <a:ext cx="3571900" cy="304800"/>
        </p:xfrm>
        <a:graphic>
          <a:graphicData uri="http://schemas.openxmlformats.org/drawingml/2006/table">
            <a:tbl>
              <a:tblPr/>
              <a:tblGrid>
                <a:gridCol w="3571900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детей-сирот и детей, оставшихся без попечения родителей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Блок-схема: узел 18"/>
          <p:cNvSpPr/>
          <p:nvPr/>
        </p:nvSpPr>
        <p:spPr>
          <a:xfrm>
            <a:off x="4554747" y="6550166"/>
            <a:ext cx="108000" cy="108000"/>
          </a:xfrm>
          <a:prstGeom prst="flowChartConnec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572000" y="6284093"/>
            <a:ext cx="108000" cy="108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775262" y="6247161"/>
          <a:ext cx="1357322" cy="161925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тыс.рублей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 rot="3275317" flipH="1" flipV="1">
            <a:off x="6466906" y="6305393"/>
            <a:ext cx="108000" cy="1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6697887" y="6238534"/>
          <a:ext cx="1874866" cy="161925"/>
        </p:xfrm>
        <a:graphic>
          <a:graphicData uri="http://schemas.openxmlformats.org/drawingml/2006/table">
            <a:tbl>
              <a:tblPr/>
              <a:tblGrid>
                <a:gridCol w="1874866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приемных семей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4703823" y="6374920"/>
            <a:ext cx="4286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 детей-сирот на содержание которых произведена ежемесячная денежная выплата</a:t>
            </a:r>
            <a:endParaRPr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224287" y="4560857"/>
          <a:ext cx="3916392" cy="179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Диаграмма 29"/>
          <p:cNvGraphicFramePr/>
          <p:nvPr/>
        </p:nvGraphicFramePr>
        <p:xfrm>
          <a:off x="693438" y="4130435"/>
          <a:ext cx="3495675" cy="177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4183812" y="4339086"/>
          <a:ext cx="4710022" cy="184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Диаграмма 27"/>
          <p:cNvGraphicFramePr/>
          <p:nvPr/>
        </p:nvGraphicFramePr>
        <p:xfrm>
          <a:off x="4502989" y="4904926"/>
          <a:ext cx="4528869" cy="117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Диаграмма 33"/>
          <p:cNvGraphicFramePr/>
          <p:nvPr/>
        </p:nvGraphicFramePr>
        <p:xfrm>
          <a:off x="4511615" y="3994030"/>
          <a:ext cx="4426430" cy="646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28662" y="142852"/>
            <a:ext cx="7143800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marL="480060" indent="-480060" algn="ctr" defTabSz="1280160" fontAlgn="b">
              <a:defRPr/>
            </a:pPr>
            <a:r>
              <a:rPr lang="ru-RU" sz="1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КУЛЬТУРА, КИНЕМАТОГ</a:t>
            </a:r>
            <a:r>
              <a:rPr lang="ru-RU" sz="12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РАФИЯ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0060" indent="-480060" algn="ctr" defTabSz="1280160" fontAlgn="b"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(103 943 тыс.рублей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 т.ч.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средства федерального и краевого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бюджетов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 2 019 тыс.рублей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4572000" y="714356"/>
            <a:ext cx="4214842" cy="166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128016" tIns="64008" rIns="128016" bIns="64008">
            <a:spAutoFit/>
          </a:bodyPr>
          <a:lstStyle/>
          <a:p>
            <a:pPr algn="just"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Сеть учреждений культуры, искусства  и кинематографии, деятельность которых финансируется  из бюджета муниципального образования Каневской район состоит из 6 учреждений: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автономных учреждения 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МАУ «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Каневской районный Дворец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МАУ </a:t>
            </a:r>
            <a:r>
              <a:rPr lang="ru-RU" sz="1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Киновидеоцентр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«Космос»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бюджетных учреждения: </a:t>
            </a:r>
            <a:endParaRPr lang="ru-RU" sz="1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МБУК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Межпоселенческая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центральная библиотека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МБУК </a:t>
            </a:r>
            <a:r>
              <a:rPr lang="ru-RU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историко-краеведческий музей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казенных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учреждения,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обеспечивающих работу отрасли «Культура»</a:t>
            </a:r>
            <a:endParaRPr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642918"/>
            <a:ext cx="1928826" cy="27698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РАСХОДОВ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714356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4143380"/>
            <a:ext cx="85011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80160" fontAlgn="b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муниципальных заданий  автономными и бюджетными учреждениями отрасли  «Культура» - 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84 077 тыс.рублей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выполнения функций казенных учреждений, обеспечивающих деятельность отрасли «Культура» по основным направлениям деятельности 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16 705 тыс.рублей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комплектование книжных фондов  библиотек - 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869 тыс.рублей</a:t>
            </a:r>
          </a:p>
          <a:p>
            <a:pPr defTabSz="1280160" fontAlgn="b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базы, техническое оснащение муниципальных учреждений культуры –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1837 тыс.рублей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2786050" y="2582797"/>
            <a:ext cx="3643338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Направления расходования средств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928662" y="2859922"/>
            <a:ext cx="7286676" cy="2857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" h="44450"/>
          </a:sp3d>
        </p:spPr>
        <p:txBody>
          <a:bodyPr lIns="128016" tIns="64008" rIns="128016" bIns="64008"/>
          <a:lstStyle/>
          <a:p>
            <a:pPr algn="ctr" defTabSz="128016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населения» :</a:t>
            </a: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1"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928662" y="3786190"/>
            <a:ext cx="7286676" cy="2857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" h="44450"/>
          </a:sp3d>
        </p:spPr>
        <p:txBody>
          <a:bodyPr lIns="128016" tIns="64008" rIns="128016" bIns="64008"/>
          <a:lstStyle/>
          <a:p>
            <a:pPr algn="ctr" defTabSz="128016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«Развитие культуры» :</a:t>
            </a: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1"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928662" y="5192844"/>
            <a:ext cx="7286676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38100" h="44450"/>
          </a:sp3d>
        </p:spPr>
        <p:txBody>
          <a:bodyPr lIns="128016" tIns="64008" rIns="128016" bIns="64008"/>
          <a:lstStyle/>
          <a:p>
            <a:pPr algn="ctr" defTabSz="1280160"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«Профилактика экстремизма, гармонизация межнациональных отношений и развитие гражданского общества» :</a:t>
            </a: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1"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166" y="3214686"/>
            <a:ext cx="8536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мероприятия по укреплению правопорядка, профилактике правонарушений, усилению борьбы с преступностью (изготовление буклетов) - </a:t>
            </a:r>
            <a:r>
              <a:rPr lang="en-US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тыс.рублей</a:t>
            </a:r>
            <a:endParaRPr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9905" y="5744667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kumimoji="1"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обеспечение гармонизации межнациональных отношений, поддержание стабильной общественно-политической обстановки и профилактика этнического экстремизма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(изготовление полиграфической продукции) - </a:t>
            </a:r>
            <a:r>
              <a:rPr lang="en-US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50 тыс.рублей</a:t>
            </a:r>
            <a:endParaRPr lang="ru-RU" sz="1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232554" y="1004168"/>
          <a:ext cx="3848100" cy="157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28662" y="142852"/>
            <a:ext cx="7143800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marL="480060" indent="-480060" algn="ctr" defTabSz="1280160" fontAlgn="b">
              <a:defRPr/>
            </a:pPr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80060" indent="-480060" algn="ctr" defTabSz="1280160" fontAlgn="b">
              <a:defRPr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(182 844 тыс.рублей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т.ч.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краевого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бюджетов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 60 349 тыс.рублей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714356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0166" y="714356"/>
            <a:ext cx="1928826" cy="27698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72000" y="714356"/>
          <a:ext cx="3929090" cy="457200"/>
        </p:xfrm>
        <a:graphic>
          <a:graphicData uri="http://schemas.openxmlformats.org/drawingml/2006/table">
            <a:tbl>
              <a:tblPr/>
              <a:tblGrid>
                <a:gridCol w="3929090"/>
              </a:tblGrid>
              <a:tr h="4286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населения Каневского района систематически занимающегося физической культурой и спортом, в общей численности населения Каневского района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2285984" y="3500438"/>
            <a:ext cx="4643470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расходования средств: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214282" y="3714752"/>
            <a:ext cx="8643998" cy="291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1429" tIns="45715" rIns="91429" bIns="45715"/>
          <a:lstStyle/>
          <a:p>
            <a:pPr algn="ctr" defTabSz="914290" fontAlgn="b"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«Развитие физической культуры и спорта» :</a:t>
            </a:r>
            <a:r>
              <a:rPr kumimoji="1"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14290" fontAlgn="b">
              <a:buFont typeface="Wingdings" pitchFamily="2" charset="2"/>
              <a:buChar char="Ø"/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заданий  5-ю учреждениями отрасли «Физическая культура и спорт» </a:t>
            </a:r>
            <a:r>
              <a:rPr lang="ru-RU" sz="1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102 667 тыс.рублей;</a:t>
            </a:r>
          </a:p>
          <a:p>
            <a:pPr algn="just" defTabSz="914290" fontAlgn="b">
              <a:buFont typeface="Wingdings" pitchFamily="2" charset="2"/>
              <a:buChar char="Ø"/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выполнения функций одного казенного учреждения, обеспечивающего деятельность отрасли по основным направлениям деятельности –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2 150 тыс.рублей</a:t>
            </a:r>
            <a:endParaRPr lang="ru-RU" sz="1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290" fontAlgn="b">
              <a:buFont typeface="Wingdings" pitchFamily="2" charset="2"/>
              <a:buChar char="Ø"/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проектно-сметная документация на капитальный ремонт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объектов МБУ СШ «Легион</a:t>
            </a: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и МБУ СК «Юность» - 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2 682 тыс.рублей</a:t>
            </a: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defTabSz="914290" fontAlgn="b">
              <a:buFont typeface="Wingdings" pitchFamily="2" charset="2"/>
              <a:buChar char="Ø"/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организация, проведение, участие населения (в т.ч.учащихся) </a:t>
            </a:r>
            <a:r>
              <a:rPr lang="ru-RU" sz="1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районных, краевых и всероссийских </a:t>
            </a: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соревнованиях, проведение спортивных мероприятий –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3 850 тыс.рублей;</a:t>
            </a:r>
          </a:p>
          <a:p>
            <a:pPr algn="just" defTabSz="914290" fontAlgn="b">
              <a:buFont typeface="Wingdings" pitchFamily="2" charset="2"/>
              <a:buChar char="Ø"/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 спортивных учреждений –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11 026 тыс.рублей</a:t>
            </a: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defTabSz="914290" fontAlgn="b">
              <a:buFont typeface="Wingdings" pitchFamily="2" charset="2"/>
              <a:buChar char="Ø"/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капитальный ремонт здания Каневской спортивной школы –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12 005 тыс.рублей;</a:t>
            </a:r>
            <a:endParaRPr lang="ru-RU" sz="11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kumimoji="1"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строительство </a:t>
            </a:r>
            <a:r>
              <a:rPr kumimoji="1" lang="ru-RU" sz="1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центра единоборств – </a:t>
            </a:r>
            <a:r>
              <a:rPr kumimoji="1"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44 279</a:t>
            </a:r>
            <a:r>
              <a:rPr kumimoji="1" lang="en-US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kumimoji="1"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проведение медицинских осмотров лиц, занимающихся физической культурой и спортом по углубленной программе медицинского обследования </a:t>
            </a: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3 061</a:t>
            </a:r>
            <a:r>
              <a:rPr lang="en-US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kumimoji="1" lang="ru-RU" sz="1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1"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плата </a:t>
            </a:r>
            <a:r>
              <a:rPr kumimoji="1" lang="ru-RU" sz="1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труда инструкторов по спорту в муниципальных образованиях Краснодарского края – </a:t>
            </a:r>
            <a:r>
              <a:rPr kumimoji="1"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1 111 тыс.рублей</a:t>
            </a:r>
          </a:p>
          <a:p>
            <a:pPr algn="ctr" defTabSz="914290">
              <a:defRPr/>
            </a:pPr>
            <a:endParaRPr lang="ru-RU" sz="1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290"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населения» :</a:t>
            </a:r>
            <a:r>
              <a:rPr kumimoji="1"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14290">
              <a:buFont typeface="Wingdings" pitchFamily="2" charset="2"/>
              <a:buChar char="Ø"/>
              <a:defRPr/>
            </a:pPr>
            <a:r>
              <a:rPr lang="ru-RU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мероприятия по укреплению правопорядка, профилактике правонарушений, усилению борьбы с преступностью (изготовление буклетов) - </a:t>
            </a:r>
            <a:r>
              <a:rPr lang="en-US" sz="1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 тыс.рублей</a:t>
            </a:r>
            <a:endParaRPr kumimoji="1" lang="ru-RU" sz="1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23927" y="935157"/>
          <a:ext cx="3848100" cy="140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67418" y="2337041"/>
          <a:ext cx="8609162" cy="1104900"/>
        </p:xfrm>
        <a:graphic>
          <a:graphicData uri="http://schemas.openxmlformats.org/drawingml/2006/table">
            <a:tbl>
              <a:tblPr/>
              <a:tblGrid>
                <a:gridCol w="3428996"/>
                <a:gridCol w="861833"/>
                <a:gridCol w="1402606"/>
                <a:gridCol w="1112808"/>
                <a:gridCol w="1302588"/>
                <a:gridCol w="500331"/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                    (раздел, подраздел)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2022 год,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расходов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краевого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районного бюджета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182 843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47 039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135 805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135 805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44 888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90 916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44 888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43 388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528508" y="1202577"/>
          <a:ext cx="4373951" cy="979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4747" y="142852"/>
            <a:ext cx="5010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</a:t>
            </a:r>
          </a:p>
          <a:p>
            <a:pPr algn="ctr"/>
            <a:r>
              <a:rPr kumimoji="1"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15 908 </a:t>
            </a:r>
            <a:r>
              <a:rPr kumimoji="1"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тыс.рублей,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т.ч. средства краевого бюджета –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11 122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тыс.рублей)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0"/>
            <a:ext cx="8715436" cy="144654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defTabSz="914290"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</a:t>
            </a:r>
            <a:r>
              <a:rPr lang="ru-RU" sz="11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«Развитие </a:t>
            </a:r>
            <a:r>
              <a:rPr lang="ru-RU" sz="11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1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хозяйства»</a:t>
            </a:r>
          </a:p>
          <a:p>
            <a:pPr defTabSz="914290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сельскохозяйственного производства -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10 794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предоставлены субсидии гражданам, ведущим личное подсобное хозяйство, крестьянским (фермерским) хозяйствам, индивидуальным предпринимателям, ведущим деятельность в области сельскохозяйственного производства </a:t>
            </a:r>
          </a:p>
          <a:p>
            <a:pPr defTabSz="914290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отлова и содержания животных без владельцев на территории муниципального образования Каневской район  - 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51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тыс.рублей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(отловленных и содержавшихся безнадзорных животных)</a:t>
            </a:r>
          </a:p>
          <a:p>
            <a:pPr defTabSz="914290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совещаний, выставок, ярмарок, смотров-конкурсов и других мероприятий в АПК – 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329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тыс.рублей 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(проведение мероприятий направленных на повышение престижа профессий в сельскохозяйственных отраслях)</a:t>
            </a:r>
            <a:endParaRPr kumimoji="1" lang="ru-RU" sz="1100" b="1" u="sng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655" y="2978266"/>
            <a:ext cx="8715436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indent="-342859" algn="ctr" defTabSz="914290" fontAlgn="b"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</a:t>
            </a:r>
            <a:r>
              <a:rPr lang="ru-RU" sz="11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«Капитальный </a:t>
            </a:r>
            <a:r>
              <a:rPr lang="ru-RU" sz="11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дорог и </a:t>
            </a:r>
            <a:r>
              <a:rPr lang="ru-RU" sz="11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</a:t>
            </a:r>
          </a:p>
          <a:p>
            <a:pPr indent="-342859" algn="ctr" defTabSz="914290" fontAlgn="b">
              <a:defRPr/>
            </a:pPr>
            <a:r>
              <a:rPr lang="ru-RU" sz="11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автомобильных дорог местного значения Каневского </a:t>
            </a:r>
            <a:r>
              <a:rPr lang="ru-RU" sz="11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района»</a:t>
            </a:r>
          </a:p>
          <a:p>
            <a:pPr indent="-342859" algn="ctr" defTabSz="914290" fontAlgn="b">
              <a:defRPr/>
            </a:pPr>
            <a:endParaRPr lang="ru-RU" sz="11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859" defTabSz="914290" fontAlgn="b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поддержание состояния автомобильных дорог в соответствии с нормативными требованиями – 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1 274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тыс.рублей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642918"/>
            <a:ext cx="6429420" cy="3064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Сельское хозяйство и рыболовство – 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11 633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2571744"/>
            <a:ext cx="6429420" cy="3064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Дорожное хозяйство (дорожные фонды) –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1 274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4000504"/>
            <a:ext cx="6429420" cy="3064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национальной экономики – 3 002тыс.рублей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4429132"/>
            <a:ext cx="8715436" cy="969486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indent="-342859" algn="ctr" defTabSz="914290" fontAlgn="b"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МП МО Каневской район</a:t>
            </a:r>
            <a:r>
              <a:rPr lang="ru-RU" sz="11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«Экономическое развитие и инновационная экономика</a:t>
            </a:r>
          </a:p>
          <a:p>
            <a:pPr indent="-342859" algn="ctr" defTabSz="914290" fontAlgn="b">
              <a:defRPr/>
            </a:pPr>
            <a:r>
              <a:rPr lang="ru-RU" sz="11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Каневской район на 2019-2024 годы»</a:t>
            </a:r>
          </a:p>
          <a:p>
            <a:pPr indent="-342859" algn="ctr" defTabSz="914290" fontAlgn="b">
              <a:defRPr/>
            </a:pPr>
            <a:endPara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859" defTabSz="914290" fontAlgn="b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 субъектов малого и среднего предпринимательства) – </a:t>
            </a: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тыс.рублей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(оказание информационных и консультационных услуг субъектам малого и среднего предпринимательства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5500702"/>
            <a:ext cx="8715436" cy="1107986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indent="-342859" algn="ctr" defTabSz="914290" fontAlgn="b">
              <a:defRPr/>
            </a:pP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</a:t>
            </a:r>
          </a:p>
          <a:p>
            <a:pPr indent="-342859" algn="ctr" defTabSz="914290" fontAlgn="b">
              <a:defRPr/>
            </a:pPr>
            <a:endParaRPr lang="ru-RU" sz="11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859" defTabSz="914290" fontAlgn="b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по землеустройству и землепользованию –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1 002 тыс.рублей</a:t>
            </a:r>
          </a:p>
          <a:p>
            <a:pPr indent="-342859" defTabSz="914290" fontAlgn="b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возмещение (субсидирование) затрат юридическим лицам по подготовке чертежей градостроительных планов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1 026 тыс.рублей</a:t>
            </a:r>
          </a:p>
          <a:p>
            <a:pPr indent="-342859" defTabSz="914290" fontAlgn="b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 на осуществление полномочий муниципального образования Каневской район по решению вопросов местного значения  в области архитектуры и градостроительства –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620 тыс.рублей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25302" y="532389"/>
            <a:ext cx="84635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жители Каневского района!</a:t>
            </a:r>
          </a:p>
          <a:p>
            <a:pPr lvl="0" algn="ctr"/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Работа по информированию населения Каневского района о формировании и расходовании средств бюджета  муниципального образования Каневской район ведется с 2006 года. По проектам местного бюджета и по годовым отчётам об исполнении местного бюджета проводятся публичные слушания, на официальном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Интернет-портале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администрации муниципального образования Каневской район  размещается информация о планировании и исполнении местного бюджета, а также проекты муниципальных правовых актов.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Ежегодно, накануне внесения в Совет муниципального образования Каневской район проекта местного бюджета и последующего годового отчёта о его исполнении, формируется «бюджет для граждан».</a:t>
            </a:r>
          </a:p>
          <a:p>
            <a:pPr algn="just"/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 для граждан -это упрощенная версия бюджета нашего района (местного бюджета), который формируется в понятной и доступной форме с применением различных методов визуального оформления, использования графиков, диаграмм, аналитических таблиц и пояснений, облегчающих понимание граждан при ознакомлении с информацией о местном бюджете. Надеемся, что изучение представленной информации даст возможность жителям Каневского района узнать, как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формировался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местный бюджет по доходам, а также на какие цели и в каком объёме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направлялись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бюджетные средства.</a:t>
            </a:r>
          </a:p>
          <a:p>
            <a:pPr algn="just"/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Вся изложенная информация опубликована на сайте  администрации муниципального образования Каневской район (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www.kanevskadm.ru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166" y="128026"/>
            <a:ext cx="863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kumimoji="1"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(49 104 тыс.рублей,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т.ч. средства краевого бюджета – 19 764 тыс.рублей)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76113" y="552882"/>
            <a:ext cx="3840133" cy="2045970"/>
          </a:xfrm>
          <a:prstGeom prst="roundRect">
            <a:avLst>
              <a:gd name="adj" fmla="val 7563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Коммунальное хозяйство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экспертиз промышленной безопасности зданий котельных, находящихся в муниципальной собственности – 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1 631 тыс.рублей;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технических планов, а также технического заключения на тепловые сети и иные сооружения – 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1 082 тыс.рублей;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субсидия МУП «</a:t>
            </a:r>
            <a:r>
              <a:rPr lang="ru-RU" sz="11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Каневские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Тепловые сети» на финансовое обеспечение затрат по погашению кредиторской задолженности за коммунальные ресурсы – 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19 100 тыс.рублей</a:t>
            </a:r>
            <a:endParaRPr lang="ru-RU" sz="11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6045" y="535628"/>
            <a:ext cx="2682815" cy="2026920"/>
          </a:xfrm>
          <a:prstGeom prst="roundRect">
            <a:avLst>
              <a:gd name="adj" fmla="val 6375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Благоустройство</a:t>
            </a:r>
          </a:p>
          <a:p>
            <a:pPr algn="just"/>
            <a:endParaRPr lang="ru-RU" sz="11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и содержание мест (площадок) накопления твердых коммунальных отходов на территории муниципального образования Каневской район, в  том числе предоставлены иные межбюджетные трансферты бюджетам поселений – 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3810 тыс.рублей</a:t>
            </a:r>
          </a:p>
          <a:p>
            <a:pPr algn="just"/>
            <a:endPara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23495" y="544255"/>
            <a:ext cx="2034784" cy="2026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жилищно-коммунального хозяйства</a:t>
            </a:r>
          </a:p>
          <a:p>
            <a:pPr algn="just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выполнения государственных функций  - 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17 978 тыс.рублей</a:t>
            </a:r>
          </a:p>
          <a:p>
            <a:pPr algn="just"/>
            <a:endPara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6044" y="2667642"/>
            <a:ext cx="8583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СТЬ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(26 588 тыс.рублей,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т.ч. средства краевого бюджета – 1 040 тыс.рублей</a:t>
            </a:r>
            <a:r>
              <a:rPr kumimoji="1"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7418" y="3190420"/>
            <a:ext cx="85832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организация деятельности муниципального казенного учреждения «Спасатель»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21 251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417" y="4954530"/>
            <a:ext cx="8614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-участие в предупреждении чрезвычайных ситуаций в части развития систем видеонаблюдения муниципальных образований (приобретение камер обзорного видеонаблюдения) –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1 575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2913" y="4385187"/>
            <a:ext cx="86436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-создание, обеспечение функционирования и развитие систем обзорного видеонаблюдения (включая системы видеонаблюдения социально-значимых объектов, объектов транспорта, иных объектов с массовым пребыванием граждан), их дальнейшее сопряжение с АПК "Безопасный город» -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146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0161" y="3831216"/>
            <a:ext cx="86439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изготовление печатной продукции, направленной на профилактику правонарушений, организация деятельности районного штаба по взаимодействию в области участия граждан в охране общественного порядка, проведение конкурса на звание "Лучший участковый уполномоченный полиции", поощрение членов ДНД и казачьих дружин организация работы «Молодежного патруля» –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58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2913" y="3431958"/>
            <a:ext cx="8643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изготовление печатных материалов, приобретение и установка баннеров в интересах мероприятий по противодействию терроризму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53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9541" y="5374349"/>
            <a:ext cx="86141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услуги по разработке документов безопасности гидротехнических сооружений –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1 284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8040" y="5638893"/>
            <a:ext cx="8614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-заключение договоров обязательного страхования гражданской ответственности владельца опасного объекта за причинение вреда в результате аварии на опасном объекте) –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42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9541" y="6064462"/>
            <a:ext cx="8614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оборудование системами оповещения населенных пунктов Каневского района, закупка оборудования, материалов, проведение монтажных и пуско-наладочных работ.–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2 178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8792" y="108241"/>
            <a:ext cx="8647571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 anchor="ctr">
            <a:spAutoFit/>
          </a:bodyPr>
          <a:lstStyle/>
          <a:p>
            <a:pPr indent="450116" algn="ctr"/>
            <a:r>
              <a:rPr lang="ru-RU" sz="12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БЮДЖЕТНЫЕ ИНВЕСТИЦИИ </a:t>
            </a:r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ОБЪЕКТЫ МУНИЦИПАЛЬНОЙ СОБСТВЕННОСТИ</a:t>
            </a:r>
            <a:endParaRPr lang="ru-RU" sz="1200" u="sng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5286380" y="4857760"/>
            <a:ext cx="180000" cy="180000"/>
          </a:xfrm>
          <a:prstGeom prst="flowChartProcess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37825" y="3007918"/>
            <a:ext cx="3837707" cy="154327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целом на строительство и реконструкцию объектов муниципальной  собственности муниципального образования Каневской район в 2022 году направлено 135 385 тыс. рублей, что составило 94,3 % к плановым назначениям.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Низкий уровень исполнения этого вида расходов связан с фактическим уменьшением объема работ при строительстве объекта «Центр единоборств».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3071810"/>
            <a:ext cx="749044" cy="219832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620381" y="363099"/>
            <a:ext cx="785913" cy="219832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5286380" y="5214950"/>
            <a:ext cx="180000" cy="180000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>
              <a:defRPr/>
            </a:pP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5286380" y="5572140"/>
            <a:ext cx="180000" cy="1800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>
              <a:defRPr/>
            </a:pPr>
            <a:endParaRPr lang="ru-RU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5643570" y="4857760"/>
          <a:ext cx="2057400" cy="161925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местный бюджет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5643570" y="5214950"/>
          <a:ext cx="2057400" cy="161925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краевой бюджет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643570" y="5572140"/>
          <a:ext cx="2057400" cy="161925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федеральный бюджет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1432501" y="3059677"/>
          <a:ext cx="2057400" cy="18288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 РАСХОДОВ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32914" y="560717"/>
          <a:ext cx="8660922" cy="2286000"/>
        </p:xfrm>
        <a:graphic>
          <a:graphicData uri="http://schemas.openxmlformats.org/drawingml/2006/table">
            <a:tbl>
              <a:tblPr/>
              <a:tblGrid>
                <a:gridCol w="2924354"/>
                <a:gridCol w="3519577"/>
                <a:gridCol w="802257"/>
                <a:gridCol w="767751"/>
                <a:gridCol w="646983"/>
              </a:tblGrid>
              <a:tr h="3295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раздела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объекта (мероприятия)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Бюджетные назначения на 2022 год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Кассовое исполнение за 2022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Процент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обеспечение пожарной безопасности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Развитие систем видеонаблюдения муниципальных образований (приобретение камер обзорного видеонаблюдения)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1 575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1 575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Строительство многофункциональной спортивно-игровой площадки на территории СОШ № 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5 316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5 316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Амбулаторная помощь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Подготовка проектно-сметной документации на строительство ФАП, Каневской район, х.Орджоникидзе,ул.Южная 12Б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Предоставление жилых помещений детям-сиротам и детям, оставшимся без попечения родителей, и лицам из их числа по договорам найма специализированных жилых помещений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83 464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83 464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Строительство центра единоборств, расположенного по адресу : ст.Каневская, ул.Чипигинская, 146А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52 430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44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280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241539" y="3432414"/>
          <a:ext cx="4727275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4286" y="108857"/>
            <a:ext cx="8457974" cy="461655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ИСПОЛНЕНИЕ РАСХОДОВ МЕСТНОГО БЮДЖЕТА ПО МУНИЦИПАЛЬНЫМ ПРОГРАММАМ И НЕПРОГРАММНЫМ НАПРАВЛЕНИЯМ ДЕЯТЕЛЬНОСТИ В </a:t>
            </a:r>
            <a:r>
              <a:rPr lang="ru-RU" sz="1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11143" y="435429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21" y="625760"/>
          <a:ext cx="8635039" cy="3810000"/>
        </p:xfrm>
        <a:graphic>
          <a:graphicData uri="http://schemas.openxmlformats.org/drawingml/2006/table">
            <a:tbl>
              <a:tblPr/>
              <a:tblGrid>
                <a:gridCol w="353681"/>
                <a:gridCol w="3614468"/>
                <a:gridCol w="966158"/>
                <a:gridCol w="854015"/>
                <a:gridCol w="854015"/>
                <a:gridCol w="709448"/>
                <a:gridCol w="692403"/>
                <a:gridCol w="590851"/>
              </a:tblGrid>
              <a:tr h="4525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показателя / наименование муниципальной программы муниципального образования Канеквской район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Кассовое исполнение за 2021 год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Уточненный бюджет на 2022 год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Кассовое исполнение за 2022 год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Удельный вес в общем объеме, 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Динамика к 2021 году,%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Расходы 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2 243 606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2 660 497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2 608 957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Расходы в рамках муниципальных программ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2 053 941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2 397 285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2 367 578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Развитие образования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1 440 253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1 664 549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1 659 524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63,6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Дети Каневского района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204 290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232 510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228 327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Капитальный ремонт дорог и ремонт автомобильных дорог местного значения  Каневского района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5 064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Обеспечение безопасности населения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23 687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37 769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33 154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Развитие культуры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175 952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187 954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187 953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Профилактика экстремизма, гармонизация межнациональных отношений и развитие гражданского общества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Развитие физической культуры и спорта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151 780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192 770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182 831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Экономическое развитие и инновационная экономика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382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168,4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Молодежь Каневского района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18 483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14 391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14 391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Муниципальная политика и развитие гражданского общества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11 186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12 595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12 595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Казачество Каневского района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138,0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Формирование условий для духовно-нравственного развития граждан  муниципального образования Каневской район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1 890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2 046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2 046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Информационное общество Каневского района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9 111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9 509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9 509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Развитие сельского хозяйства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10 823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13 308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13 301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21 814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0,84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2536,5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189 665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263 212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241 379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127,3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50166" y="4422812"/>
            <a:ext cx="865229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число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расходов вошли отдельные расходы на муниципальное управление, межбюджетные трансферты и ряд других расходов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обеспечение деятельности Совета муниципального образования Каневской район, высшего должностного лица муниципального образования Каневской район, администрации муниципального образования Каневской район, Контрольно-счетной палаты муниципального образования Каневской район, финансового управления, управления строительства и управления имущественных отношений, на обеспечение деятельности отдельных муниципальных  казенных учреждений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180 136 тыс. рублей;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дотации и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иные межбюджетные трансферты бюджетам сельских поселений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52 413 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реализацию отдельных направлений расходования, связанных с общегосударственным управлением (удовлетворение исковых требований к муниципальному образованию Каневской район, содержание и обслуживание казны, возмещение (субсидирование) затрат юридическим лицам по подготовке чертежей градостроительных планов, и другие расходы) направлено – 17 641,9 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4286" y="108857"/>
            <a:ext cx="8457974" cy="461655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ИСПОЛНЕНИЕ РАСХОДОВ МЕСТНОГО БЮДЖЕТА ПО МУНИЦИПАЛЬНЫМ ПРОГРАММАМ И НЕПРОГРАММНЫМ НАПРАВЛЕНИЯМ ДЕЯТЕЛЬНОСТИ В </a:t>
            </a:r>
            <a:r>
              <a:rPr lang="ru-RU" sz="1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0166" y="3696968"/>
            <a:ext cx="4307736" cy="37419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 defTabSz="914290">
              <a:defRPr/>
            </a:pP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УДЕЛЬНЫЙ ВЕС ПРОГРАММНЫХ РАСХОДОВ В ОБЩЕМ ОБЪЁМЕ РАСХОДОВ МЕСТНОГО БЮДЖЕТА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1" y="3679715"/>
            <a:ext cx="4347712" cy="373720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 defTabSz="914290">
              <a:defRPr/>
            </a:pP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</a:t>
            </a:r>
            <a:endParaRPr lang="ru-RU" sz="1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290">
              <a:defRPr/>
            </a:pP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МУНИЦИПАЛЬНЫХ 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834696" y="4114542"/>
          <a:ext cx="927100" cy="161925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241538" y="4140679"/>
          <a:ext cx="4511615" cy="216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585210" y="4336123"/>
          <a:ext cx="4282746" cy="1624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8301" y="606726"/>
          <a:ext cx="7177177" cy="178278"/>
        </p:xfrm>
        <a:graphic>
          <a:graphicData uri="http://schemas.openxmlformats.org/drawingml/2006/table">
            <a:tbl>
              <a:tblPr/>
              <a:tblGrid>
                <a:gridCol w="7177177"/>
              </a:tblGrid>
              <a:tr h="178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СТРУКТУРА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БЮДЖЕТА МУНИЦИПАЛЬНОГО ОБРАЗОВАНИЯ КАНЕВСКОЙ </a:t>
                      </a:r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ПРОГРАММНОМ </a:t>
                      </a:r>
                      <a:r>
                        <a:rPr lang="ru-RU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РАЗРЕЗЕ</a:t>
                      </a:r>
                      <a:endParaRPr lang="ru-RU" sz="1000" b="1" i="0" u="none" strike="noStrike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120770" y="1043797"/>
          <a:ext cx="3769743" cy="2337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Ромб 18"/>
          <p:cNvSpPr/>
          <p:nvPr/>
        </p:nvSpPr>
        <p:spPr>
          <a:xfrm>
            <a:off x="3467819" y="1242205"/>
            <a:ext cx="180000" cy="180000"/>
          </a:xfrm>
          <a:prstGeom prst="diamond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6104626" y="1242205"/>
            <a:ext cx="180000" cy="1800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22470" y="1217127"/>
            <a:ext cx="16212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образования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21856" y="1217127"/>
            <a:ext cx="1418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Ромб 22"/>
          <p:cNvSpPr/>
          <p:nvPr/>
        </p:nvSpPr>
        <p:spPr>
          <a:xfrm>
            <a:off x="3470694" y="1558506"/>
            <a:ext cx="180000" cy="1800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709441" y="1484546"/>
            <a:ext cx="17813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Каневского района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Ромб 24"/>
          <p:cNvSpPr/>
          <p:nvPr/>
        </p:nvSpPr>
        <p:spPr>
          <a:xfrm>
            <a:off x="6098875" y="1521125"/>
            <a:ext cx="180000" cy="180000"/>
          </a:xfrm>
          <a:prstGeom prst="diamond">
            <a:avLst/>
          </a:prstGeom>
          <a:solidFill>
            <a:srgbClr val="7B92B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310689" y="1458666"/>
            <a:ext cx="2225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спорта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Ромб 26"/>
          <p:cNvSpPr/>
          <p:nvPr/>
        </p:nvSpPr>
        <p:spPr>
          <a:xfrm>
            <a:off x="3482196" y="1880559"/>
            <a:ext cx="180000" cy="180000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662791" y="1872734"/>
            <a:ext cx="2137829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Молодежь Каневского района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Ромб 29"/>
          <p:cNvSpPr/>
          <p:nvPr/>
        </p:nvSpPr>
        <p:spPr>
          <a:xfrm>
            <a:off x="6101750" y="1903563"/>
            <a:ext cx="180000" cy="180000"/>
          </a:xfrm>
          <a:prstGeom prst="diamond">
            <a:avLst/>
          </a:prstGeom>
          <a:solidFill>
            <a:srgbClr val="6699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299998" y="1881360"/>
            <a:ext cx="2121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сельского хозяйства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Ромб 31"/>
          <p:cNvSpPr/>
          <p:nvPr/>
        </p:nvSpPr>
        <p:spPr>
          <a:xfrm>
            <a:off x="3485072" y="2211238"/>
            <a:ext cx="180000" cy="180000"/>
          </a:xfrm>
          <a:prstGeom prst="diamond">
            <a:avLst/>
          </a:prstGeom>
          <a:solidFill>
            <a:srgbClr val="9966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717986" y="2182808"/>
            <a:ext cx="226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топливно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энергетического комплекса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Ромб 33"/>
          <p:cNvSpPr/>
          <p:nvPr/>
        </p:nvSpPr>
        <p:spPr>
          <a:xfrm>
            <a:off x="6096000" y="2214115"/>
            <a:ext cx="180000" cy="180000"/>
          </a:xfrm>
          <a:prstGeom prst="diamond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320349" y="2174658"/>
            <a:ext cx="14550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программы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Ромб 35"/>
          <p:cNvSpPr/>
          <p:nvPr/>
        </p:nvSpPr>
        <p:spPr>
          <a:xfrm>
            <a:off x="3487947" y="2685693"/>
            <a:ext cx="180000" cy="180000"/>
          </a:xfrm>
          <a:prstGeom prst="diamond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713208" y="2640485"/>
            <a:ext cx="18362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24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НАЦИОНАЛЬНЫХ ПРОЕКТОВ НА ТЕРРИТОРИИ МУНИЦИПАЛЬНОГО ОБРАЗОВАНИЯ КАНЕВСКОЙ РАЙОН В 2022 ГОДУ</a:t>
            </a:r>
            <a:endParaRPr lang="ru-RU" sz="1200" b="1" u="sng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166" y="556404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Национальные проекты стратегического развития страны реализуются на основании Указа Президента Российской Федерации от 7 мая 2018 г. № 204 «О национальных целях и стратегических задачах развития Российской Федерации на период до 2024 года»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 rot="16200000">
            <a:off x="-1254424" y="2989768"/>
            <a:ext cx="4804913" cy="1861872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национальных проектов : «Здравоохранение», 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«Образование»,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«Демография», 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«Культура»,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«Безопасные и качественные автомобильные дороги»,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«Жильё и городская среда»,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«Экология», 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«Наука»,</a:t>
            </a:r>
            <a:endParaRPr lang="ru-RU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«Малое и среднее предпринимательство и поддержка индивидуальной предпринимательской инициативы»,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«Цифровая экономика», 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«Производительность труда и поддержка занятости»,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«Международная кооперация и экспорт».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2216989" y="1000663"/>
            <a:ext cx="6702725" cy="336431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муниципального образования Каневской район в  национальных проектах: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25615" y="1474638"/>
          <a:ext cx="6668221" cy="4863124"/>
        </p:xfrm>
        <a:graphic>
          <a:graphicData uri="http://schemas.openxmlformats.org/drawingml/2006/table">
            <a:tbl>
              <a:tblPr/>
              <a:tblGrid>
                <a:gridCol w="2579298"/>
                <a:gridCol w="741872"/>
                <a:gridCol w="759124"/>
                <a:gridCol w="664234"/>
                <a:gridCol w="690114"/>
                <a:gridCol w="733245"/>
                <a:gridCol w="500334"/>
              </a:tblGrid>
              <a:tr h="2831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национального проекта (программы)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Бюджет, утвержденный решением Совета муниципального образования Каневской район от 29.12.2021 года № 102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Кассовое исполнение за 2022 год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федерального бюджета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краевого бюджета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средства районного бюджета</a:t>
                      </a: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16" marR="3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Национальный проект "Культура"/Федеральный проект «Культурная среда»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4 357,0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3 727,8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324,2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305,0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4 357,0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4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Приобретение музыкальных инструментов для МАУ ДО "Каневская РШИ"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4 357,0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3 727,8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324,2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305,0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4 357,0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Национальный проект "Экология"/Федеральный проект "Комплексная система обращения с твердыми коммунальными отходами"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135,2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4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Закупка контейнеров для раздельного накопления твердых коммунальных отходов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135,2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Национальный проект "Образование"/Федеральный проект «Патриотическое воспитание граждан Российской Федерации»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1 796,3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1 724,4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71,9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1 796,3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4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 за счет средств резервного фонда Правительства Российской Федерации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1 796,3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1 724,4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71,9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1 796,3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616" marR="38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трелка углом 8"/>
          <p:cNvSpPr/>
          <p:nvPr/>
        </p:nvSpPr>
        <p:spPr>
          <a:xfrm>
            <a:off x="1052424" y="1043796"/>
            <a:ext cx="888520" cy="345057"/>
          </a:xfrm>
          <a:prstGeom prst="ben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540" y="171224"/>
            <a:ext cx="8652294" cy="27698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indent="450116" algn="ctr"/>
            <a:r>
              <a:rPr lang="ru-RU" sz="12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ОТНОШЕНИЯ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165" y="414062"/>
            <a:ext cx="8643668" cy="1384984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just" defTabSz="914290">
              <a:defRPr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Взаимоотношения между органами государственной власти Краснодарского края и органами местного самоуправления муниципального образования Каневской район по вопросам межбюджетных отношений, регулируются краевыми законами и иными нормативными правовыми актами Краснодарского края, устанавливающими порядок и условия предоставления межбюджетных трансфертов из краевого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бюджета.</a:t>
            </a:r>
          </a:p>
          <a:p>
            <a:pPr algn="just" defTabSz="914290">
              <a:defRPr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Предоставление межбюджетных трансфертов из бюджета муниципального образования Каневской район регулируется Положением о бюджетном процессе в  муниципальном образовании Каневской район и иными нормативными правовыми актами, устанавливающими порядок и условия предоставления межбюджетных трансфертов из районного бюджета .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24286" y="5986732"/>
          <a:ext cx="8635042" cy="555784"/>
        </p:xfrm>
        <a:graphic>
          <a:graphicData uri="http://schemas.openxmlformats.org/drawingml/2006/table">
            <a:tbl>
              <a:tblPr/>
              <a:tblGrid>
                <a:gridCol w="8635042"/>
              </a:tblGrid>
              <a:tr h="529659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Кроме того, бюджетам сельских</a:t>
                      </a:r>
                      <a:r>
                        <a:rPr kumimoji="0" lang="ru-RU" sz="1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поселений в 2022 году предоставлены бюджетные кредиты в сумме 8 374</a:t>
                      </a:r>
                      <a:r>
                        <a:rPr kumimoji="0" lang="ru-RU" sz="1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рублей, в том числе 2 600 тыс.рублей со сроком возврата в 2022 году,  и возвращены кредиты, предоставленные</a:t>
                      </a:r>
                      <a:r>
                        <a:rPr kumimoji="0" lang="ru-RU" sz="1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2021 и 2022 годах  в сумме 3 393 тыс.рублей.</a:t>
                      </a:r>
                      <a:endParaRPr kumimoji="0" lang="ru-RU" sz="12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700" marR="12700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552189" y="2762872"/>
            <a:ext cx="1941522" cy="250610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4013981" y="791932"/>
            <a:ext cx="900000" cy="3060000"/>
          </a:xfrm>
          <a:prstGeom prst="strip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5306" tIns="32653" rIns="65306" bIns="32653" rtlCol="0" anchor="ctr"/>
          <a:lstStyle/>
          <a:p>
            <a:pPr algn="ctr"/>
            <a:endParaRPr lang="ru-RU" sz="1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поступлений </a:t>
            </a:r>
          </a:p>
          <a:p>
            <a:pPr algn="ctr"/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1707 810 тыс.рублей</a:t>
            </a:r>
          </a:p>
          <a:p>
            <a:pPr algn="ctr"/>
            <a:endParaRPr lang="ru-RU" sz="1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 rot="5400000">
            <a:off x="3983873" y="1949215"/>
            <a:ext cx="900000" cy="3088046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5306" tIns="32653" rIns="65306" bIns="32653" rtlCol="0" anchor="ctr"/>
          <a:lstStyle/>
          <a:p>
            <a:pPr algn="ctr"/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перечислено из районного бюджета</a:t>
            </a:r>
          </a:p>
          <a:p>
            <a:pPr algn="ctr"/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53 842 тыс.рублей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57414" y="1817190"/>
          <a:ext cx="2500330" cy="1000125"/>
        </p:xfrm>
        <a:graphic>
          <a:graphicData uri="http://schemas.openxmlformats.org/drawingml/2006/table">
            <a:tbl>
              <a:tblPr/>
              <a:tblGrid>
                <a:gridCol w="1905776"/>
                <a:gridCol w="594554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краевого бюджета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1 706 332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215 660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212 086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1 250 311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МБТ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28 276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223700" y="1866523"/>
          <a:ext cx="2643206" cy="1000125"/>
        </p:xfrm>
        <a:graphic>
          <a:graphicData uri="http://schemas.openxmlformats.org/drawingml/2006/table">
            <a:tbl>
              <a:tblPr/>
              <a:tblGrid>
                <a:gridCol w="2014677"/>
                <a:gridCol w="628529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бюджетов поселений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МБТ на осуществление части полномочий по решению вопросов местного значения в части внешнего и внутреннего муниципального контроля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24287" y="4002657"/>
          <a:ext cx="8617787" cy="1906437"/>
        </p:xfrm>
        <a:graphic>
          <a:graphicData uri="http://schemas.openxmlformats.org/drawingml/2006/table">
            <a:tbl>
              <a:tblPr/>
              <a:tblGrid>
                <a:gridCol w="7850037"/>
                <a:gridCol w="767750"/>
              </a:tblGrid>
              <a:tr h="1867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районного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 бюджетной обеспеченности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в форме дотаций на поддержку мер по обеспечению сбалансированности бюджетов поселений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МБТ на осуществление полномочий муниципального образования Каневской район по решению вопросов местного значения  в области архитектуры и градостроительства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МБТ на осуществление полномочий муниципального образования Каневской район  по решению вопросов местного значения  в части создания и содержания мест (площадок) накопления твердых коммунальных отходов на территории муниципального образования Каневской район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МБТ на поддержку местных инициатив по итогам краевого конкурса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приобретение, установку и (или) строительство комплексных спортивно-игровых площадок и (или) комплексных детских игровых площадок сельских поселений муниципального образования Каневской район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94" name="Group 102"/>
          <p:cNvGraphicFramePr>
            <a:graphicFrameLocks noGrp="1"/>
          </p:cNvGraphicFramePr>
          <p:nvPr>
            <p:ph sz="quarter" idx="1"/>
          </p:nvPr>
        </p:nvGraphicFramePr>
        <p:xfrm>
          <a:off x="1643042" y="1500174"/>
          <a:ext cx="6096000" cy="2514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481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 муниципального долга за 2014-20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годы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41540" y="156713"/>
            <a:ext cx="864366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indent="450116" algn="ctr"/>
            <a:r>
              <a:rPr lang="ru-RU" sz="1200" b="1" u="sng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МУНИЦИПАЛЬНЫЙ ДОЛГ</a:t>
            </a:r>
            <a:endParaRPr lang="en-US" sz="1200" b="1" u="sng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2913" y="446109"/>
            <a:ext cx="8652295" cy="1015653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Политика муниципального образования Каневской район в области управления муниципальным долгом направлена на обеспечение сбалансированного исполнения местного бюджета, что позволило осуществлять все платежи в срок, в полном объеме и обеспечить отсутствие  муниципального долга уже в течение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пяти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лет. </a:t>
            </a:r>
            <a:endParaRPr lang="en-US" sz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290">
              <a:defRPr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муниципального внутреннего долга муниципального образования Каневской район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1 января 2023 года составил   0,0 тыс. рублей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31952" cy="26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5306" tIns="32653" rIns="65306" bIns="32653" numCol="1" anchor="ctr" anchorCtr="0" compatLnSpc="1">
            <a:prstTxWarp prst="textNoShape">
              <a:avLst/>
            </a:prstTxWarp>
            <a:spAutoFit/>
          </a:bodyPr>
          <a:lstStyle/>
          <a:p>
            <a:pPr defTabSz="653064" fontAlgn="base">
              <a:spcBef>
                <a:spcPct val="0"/>
              </a:spcBef>
              <a:spcAft>
                <a:spcPct val="0"/>
              </a:spcAft>
            </a:pPr>
            <a:endParaRPr lang="ru-RU" sz="13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Group 2087"/>
          <p:cNvGraphicFramePr>
            <a:graphicFrameLocks noGrp="1"/>
          </p:cNvGraphicFramePr>
          <p:nvPr>
            <p:ph/>
          </p:nvPr>
        </p:nvGraphicFramePr>
        <p:xfrm>
          <a:off x="575245" y="1562454"/>
          <a:ext cx="925286" cy="220980"/>
        </p:xfrm>
        <a:graphic>
          <a:graphicData uri="http://schemas.openxmlformats.org/drawingml/2006/table">
            <a:tbl>
              <a:tblPr/>
              <a:tblGrid>
                <a:gridCol w="925286"/>
              </a:tblGrid>
              <a:tr h="2209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Chart 3"/>
          <p:cNvGraphicFramePr>
            <a:graphicFrameLocks/>
          </p:cNvGraphicFramePr>
          <p:nvPr/>
        </p:nvGraphicFramePr>
        <p:xfrm>
          <a:off x="248190" y="1778658"/>
          <a:ext cx="8645644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2"/>
          <p:cNvGraphicFramePr>
            <a:graphicFrameLocks/>
          </p:cNvGraphicFramePr>
          <p:nvPr/>
        </p:nvGraphicFramePr>
        <p:xfrm>
          <a:off x="1061048" y="1857136"/>
          <a:ext cx="7643003" cy="266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50166" y="2324829"/>
            <a:ext cx="863504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kumimoji="1"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41540" y="3478088"/>
            <a:ext cx="862641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kumimoji="1"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Финансовое управление</a:t>
            </a:r>
          </a:p>
          <a:p>
            <a:pPr algn="ctr">
              <a:defRPr/>
            </a:pPr>
            <a:r>
              <a:rPr kumimoji="1"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администрации муниципального образования Каневской район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32913" y="4877993"/>
            <a:ext cx="8686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kumimoji="1"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Адрес: Краснодарский край,</a:t>
            </a:r>
          </a:p>
          <a:p>
            <a:pPr algn="ctr">
              <a:defRPr/>
            </a:pPr>
            <a:r>
              <a:rPr kumimoji="1"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станица Каневская, ул. Горького, 60,</a:t>
            </a:r>
          </a:p>
          <a:p>
            <a:pPr algn="ctr">
              <a:defRPr/>
            </a:pPr>
            <a:r>
              <a:rPr kumimoji="1"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тел.(86164)71150, (86164) 71517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5181" y="142852"/>
            <a:ext cx="8623006" cy="867930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КАНЕВСКОЙ РАЙОН НА 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 УТВЕРЖДЕН РЕШЕНИЕМ СОВЕТА МУНИЦИПАЛЬНОГО ОБРАЗОВАНИЯ КАНЕВСКОЙ РАЙОН ОТ 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102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 БЮДЖЕТЕ МУНИЦИПАЛЬНОГО ОБРАЗОВАНИЯ КАНЕВСКОЙ РАЙОН </a:t>
            </a:r>
            <a:endParaRPr lang="ru-RU" sz="1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2022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2023 и 2024 ГОДОВ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58033" y="967989"/>
            <a:ext cx="4350043" cy="991041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 algn="ctr" defTabSz="1280160"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годовому отчету об исполнении бюджета муниципального образования Каневской район за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pPr algn="ctr" defTabSz="1280160">
              <a:defRPr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назначены на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30 мая 2023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7927" y="969997"/>
            <a:ext cx="43168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Каневской район на 2022 год и на плановый период 2023 и 2023 годов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проведены 16 декабря 2021 года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660" y="2018581"/>
            <a:ext cx="863504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РЕАЛИЗАЦИИ ОСНОВНЫХ НАПРАВЛЕНИЙ БЮДЖЕТНОЙ ПОЛИТИКИ</a:t>
            </a:r>
          </a:p>
          <a:p>
            <a:pPr algn="ctr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реализации бюджетной политики муниципального образования Каневской район в 2022 году определялись муниципальными общественно-политическими приоритетами, направленными на устойчивое социально-экономическое развитие муниципального образования Каневской район, повышение эффективности осуществляемых бюджетных расходов, концентрацию финансовых ресурсов для обеспечения задач и функций органов местного самоуправления муниципального образования Каневской район с целью последовательного формирования условий для улучшения качества жизни населения района, в том числе за счет обеспечения граждан доступными и качественными бюджетными услугами, повышение эффективности управления общественными (муниципальными) финансами.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В ходе исполнения решения Совета муниципального образования Каневской район от 29 декабря 2021 года № 102 «О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Каневской район на 2022 год и на плановый период 2023 и 2023 годов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рамках основных направлений бюджетной политики муниципального образования Каневской район реализованы меры, направленные на: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наполняемости доходной части районного бюджета;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бюджетных расходов;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сбалансированности районного бюджета;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достигнутого соотношения между уровнем оплаты труда отдельных категорий работников бюджетной сферы и уровнем средней заработной платы в Краснодарском крае;</a:t>
            </a:r>
          </a:p>
        </p:txBody>
      </p:sp>
    </p:spTree>
    <p:extLst>
      <p:ext uri="{BB962C8B-B14F-4D97-AF65-F5344CB8AC3E}">
        <p14:creationId xmlns="" xmlns:p14="http://schemas.microsoft.com/office/powerpoint/2010/main" val="2751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079" y="191547"/>
            <a:ext cx="859110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этих целях реализовывались:</a:t>
            </a:r>
          </a:p>
          <a:p>
            <a:pPr algn="just"/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мероприятий, направленных на увеличение наполняемости доходной части консолидированного бюджета Краснодарского края по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Каневскому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району в 2022 году (утвержден постановлением администрации муниципального образования Каневской район от 13мая 2022 года № 644 «О мерах по наполнению доходной части консолидированного бюджета Краснодарского края по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Каневскому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району в 2022  году»);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поступлений в районный бюджет по видам платежей и сокращения задолженности по ним;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повышение качества финансового менеджмента главных распорядителей средств районного бюджета, главных администраторов доходов (источников финансирования дефицита) районного бюджета (проведен мониторинг по итогам 2021 года);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в части обеспечения соблюдения поселениями Каневского района нормативов расходов на оплату труда и содержание органов местного самоуправления поселений.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7295" y="3055669"/>
            <a:ext cx="86761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части повышения эффективности предоставления межбюджетных трансфертов из районного бюджета в 2022 году: </a:t>
            </a:r>
          </a:p>
          <a:p>
            <a:pPr algn="just"/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предоставлялись дотации на выравнивание бюджетной обеспеченности поселений из районного бюджета;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предоставлялись иные межбюджетные трансферты на поддержку мер по обеспечению сбалансированности бюджетов поселений из районного бюджета;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осуществлялся мониторинг состояния просроченной кредиторской задолженности поселений, входящих в состав муниципального образования Каневской район.  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Были решены главные бюджетные задачи, в том числе обеспечено:</a:t>
            </a:r>
          </a:p>
          <a:p>
            <a:pPr algn="just"/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населению муниципальных услуг в отраслях социальной сферы;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мер социальной поддержки отдельным категориям работников муниципальных учреждений;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отдельных категорий работников социальной сферы с учетом сохранения достигнутого соотношения между уровнем оплаты труда отдельных категорий работников бюджетной сферы и уровнем средней заработной платы в Краснодарском крае.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108858"/>
            <a:ext cx="6215106" cy="523210"/>
          </a:xfrm>
          <a:prstGeom prst="rect">
            <a:avLst/>
          </a:prstGeom>
          <a:noFill/>
        </p:spPr>
        <p:txBody>
          <a:bodyPr wrap="square"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ПАРАМЕТРЫ  БЮДЖЕТА</a:t>
            </a:r>
          </a:p>
          <a:p>
            <a:pPr algn="ctr" defTabSz="914290" fontAlgn="b">
              <a:defRPr/>
            </a:pP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1661" y="1628042"/>
            <a:ext cx="4049259" cy="246063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 defTabSz="914290" font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ИЗМЕНЕНИЕ ОСНОВНЫХ ХАРАКТЕРИСТИК 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66378" y="4686472"/>
            <a:ext cx="3688686" cy="24621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БЮДЖЕТА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96218" y="3130869"/>
            <a:ext cx="4266974" cy="246063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</a:t>
            </a:r>
          </a:p>
        </p:txBody>
      </p:sp>
      <p:graphicFrame>
        <p:nvGraphicFramePr>
          <p:cNvPr id="19" name="Group 844"/>
          <p:cNvGraphicFramePr>
            <a:graphicFrameLocks noGrp="1"/>
          </p:cNvGraphicFramePr>
          <p:nvPr>
            <p:ph sz="quarter" idx="4294967295"/>
          </p:nvPr>
        </p:nvGraphicFramePr>
        <p:xfrm>
          <a:off x="7858149" y="242777"/>
          <a:ext cx="1093538" cy="220980"/>
        </p:xfrm>
        <a:graphic>
          <a:graphicData uri="http://schemas.openxmlformats.org/drawingml/2006/table">
            <a:tbl>
              <a:tblPr/>
              <a:tblGrid>
                <a:gridCol w="1093538"/>
              </a:tblGrid>
              <a:tr h="2209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тыс.рублей</a:t>
                      </a: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65814" y="444574"/>
          <a:ext cx="8612372" cy="1175209"/>
        </p:xfrm>
        <a:graphic>
          <a:graphicData uri="http://schemas.openxmlformats.org/drawingml/2006/table">
            <a:tbl>
              <a:tblPr/>
              <a:tblGrid>
                <a:gridCol w="2456121"/>
                <a:gridCol w="1733107"/>
                <a:gridCol w="1679944"/>
                <a:gridCol w="1052623"/>
                <a:gridCol w="1690577"/>
              </a:tblGrid>
              <a:tr h="1827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Утверждено на 2022 год*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Динамика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к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2021 году, %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Доходы всего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2 656 240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2 711 869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102,1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120,6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   Налоговые и неналоговые доходы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934 831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1 003 707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   Безвозмездные поступления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1 721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410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1 708 162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115,3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Расходы всего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2 660 497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2 608 957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-4 257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102 912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44549" y="1830405"/>
          <a:ext cx="8654901" cy="1276352"/>
        </p:xfrm>
        <a:graphic>
          <a:graphicData uri="http://schemas.openxmlformats.org/drawingml/2006/table">
            <a:tbl>
              <a:tblPr/>
              <a:tblGrid>
                <a:gridCol w="2339163"/>
                <a:gridCol w="1531088"/>
                <a:gridCol w="1605516"/>
                <a:gridCol w="1403498"/>
                <a:gridCol w="1775636"/>
              </a:tblGrid>
              <a:tr h="93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Решение № 102 в редакции от: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Изменение показателей по решению №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.12.202</a:t>
                      </a:r>
                      <a:r>
                        <a:rPr lang="en-US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102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29.12.2022</a:t>
                      </a:r>
                      <a:r>
                        <a:rPr lang="en-US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г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№ 191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+/-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Доходы всего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2 076 493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2 656 240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+579 747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127,9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   Налоговые и неналоговые доходы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720 493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934 831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+214 338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129,7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   Безвозмездные поступления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1 355 999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1 721 410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+365 410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126,9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Расходы всего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2 146 625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2 660 497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+513 872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123,9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-70 133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-4 257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7187" y="4919185"/>
          <a:ext cx="8601738" cy="802315"/>
        </p:xfrm>
        <a:graphic>
          <a:graphicData uri="http://schemas.openxmlformats.org/drawingml/2006/table">
            <a:tbl>
              <a:tblPr/>
              <a:tblGrid>
                <a:gridCol w="4019106"/>
                <a:gridCol w="2073349"/>
                <a:gridCol w="1493300"/>
                <a:gridCol w="1015983"/>
              </a:tblGrid>
              <a:tr h="15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Утверждено на 2022 год*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4 257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-102 912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 в том числе: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Бюджетные кредиты , предоставленные другим бюджетам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-4 981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-4 981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/>
                      </a:endParaRP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изменение остатков средств бюджета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9 238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-97 931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30037" y="5913273"/>
          <a:ext cx="8629291" cy="464344"/>
        </p:xfrm>
        <a:graphic>
          <a:graphicData uri="http://schemas.openxmlformats.org/drawingml/2006/table">
            <a:tbl>
              <a:tblPr/>
              <a:tblGrid>
                <a:gridCol w="8629291"/>
              </a:tblGrid>
              <a:tr h="41433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333F50"/>
                          </a:solidFill>
                          <a:latin typeface="Times New Roman"/>
                        </a:rPr>
                        <a:t>* Здесь и далее - по доходам, расходам, дефициту бюджета, источникам финансирования дефицита бюджета - показатели, утвержденные Решением Совета муниципального образования Каневской район от 29.12.2021 года №  102 "О бюджете муниципального образования Каневской район на 2022 год и плановый период 2023 и 2024 годов" (в редакции от 29.12.2022 г.) 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8792" y="3400087"/>
          <a:ext cx="8635043" cy="1296683"/>
        </p:xfrm>
        <a:graphic>
          <a:graphicData uri="http://schemas.openxmlformats.org/drawingml/2006/table">
            <a:tbl>
              <a:tblPr/>
              <a:tblGrid>
                <a:gridCol w="2682816"/>
                <a:gridCol w="1440611"/>
                <a:gridCol w="1449238"/>
                <a:gridCol w="1406105"/>
                <a:gridCol w="1656273"/>
              </a:tblGrid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Утверждено на 2022 год*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Динамика       к 2021 году, %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 поступления, всего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1 721 410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1 708 162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в том числе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215 660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215 660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220 770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212 086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177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1 254 607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1 250 311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29 754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29 754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Иные безвозмездные поступления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619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352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85786" y="142852"/>
          <a:ext cx="7358114" cy="182880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14285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ДОХОДОВ И РАСХОДОВ МЕСТНОГО БЮДЖЕТА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Овал 14"/>
          <p:cNvSpPr/>
          <p:nvPr/>
        </p:nvSpPr>
        <p:spPr>
          <a:xfrm>
            <a:off x="8001024" y="1357298"/>
            <a:ext cx="257143" cy="25714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8001024" y="2000240"/>
            <a:ext cx="257143" cy="2571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715272" y="1643050"/>
            <a:ext cx="776152" cy="246211"/>
          </a:xfrm>
          <a:prstGeom prst="rect">
            <a:avLst/>
          </a:prstGeom>
        </p:spPr>
        <p:txBody>
          <a:bodyPr wrap="non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15272" y="2285992"/>
            <a:ext cx="856302" cy="246211"/>
          </a:xfrm>
          <a:prstGeom prst="rect">
            <a:avLst/>
          </a:prstGeom>
        </p:spPr>
        <p:txBody>
          <a:bodyPr wrap="non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45015" y="3662994"/>
          <a:ext cx="8572560" cy="184388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184388">
                <a:tc>
                  <a:txBody>
                    <a:bodyPr/>
                    <a:lstStyle/>
                    <a:p>
                      <a:pPr marL="0" algn="ctr" defTabSz="914400" rtl="0" fontAlgn="b" latinLnBrk="0"/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НАЛОГОВЫХ И НЕНАЛОГОВЫХ ДОХОДОВ МЕСТНОГО БЮДЖЕТА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786710" y="285728"/>
          <a:ext cx="927100" cy="319768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319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293299" y="478765"/>
          <a:ext cx="7401463" cy="308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250167" y="3972464"/>
          <a:ext cx="77206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49" name="Group 841"/>
          <p:cNvGraphicFramePr>
            <a:graphicFrameLocks noGrp="1"/>
          </p:cNvGraphicFramePr>
          <p:nvPr>
            <p:ph sz="quarter" idx="1"/>
          </p:nvPr>
        </p:nvGraphicFramePr>
        <p:xfrm>
          <a:off x="642910" y="142852"/>
          <a:ext cx="8229600" cy="2514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 БЮДЖЕТА МУНИЦИПАЛЬНОГО ОБРАЗОВАНИЯ КАНЕВСКОЙ РАЙОН ПО ДОХОДАМ</a:t>
                      </a: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52" name="Group 844"/>
          <p:cNvGraphicFramePr>
            <a:graphicFrameLocks noGrp="1"/>
          </p:cNvGraphicFramePr>
          <p:nvPr>
            <p:ph sz="quarter" idx="2"/>
          </p:nvPr>
        </p:nvGraphicFramePr>
        <p:xfrm>
          <a:off x="3500430" y="357166"/>
          <a:ext cx="1025102" cy="220980"/>
        </p:xfrm>
        <a:graphic>
          <a:graphicData uri="http://schemas.openxmlformats.org/drawingml/2006/table">
            <a:tbl>
              <a:tblPr/>
              <a:tblGrid>
                <a:gridCol w="1025102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тыс.рублей</a:t>
                      </a:r>
                    </a:p>
                  </a:txBody>
                  <a:tcPr marL="121920" marR="12192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630" y="534837"/>
          <a:ext cx="4450765" cy="5978103"/>
        </p:xfrm>
        <a:graphic>
          <a:graphicData uri="http://schemas.openxmlformats.org/drawingml/2006/table">
            <a:tbl>
              <a:tblPr/>
              <a:tblGrid>
                <a:gridCol w="2043996"/>
                <a:gridCol w="672861"/>
                <a:gridCol w="586596"/>
                <a:gridCol w="530573"/>
                <a:gridCol w="616739"/>
              </a:tblGrid>
              <a:tr h="5452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доходного источника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назначения  на 2022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 к 2021 году,%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Поступление собственных доходов в районный  бюджет  всего: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934 831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1 003 707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</a:t>
                      </a:r>
                      <a:r>
                        <a:rPr lang="ru-RU" sz="1000" b="0" i="0" u="none" strike="noStrike" dirty="0" err="1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526 000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551 054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акцизов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налог, взимаемый в связи с применением упрощенной системы налогообложения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156 018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70 811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31 840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38 036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Задолженность по отмененным налогам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Проценты от предоставления бюджетных кредитов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за землю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 за негативное воздействие на окружающую среду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услуги компенсации затрат государства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46 264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68 799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имущества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1 721 410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1 708 162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2 656 240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2 711 869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96287" y="526211"/>
          <a:ext cx="4175185" cy="5955102"/>
        </p:xfrm>
        <a:graphic>
          <a:graphicData uri="http://schemas.openxmlformats.org/drawingml/2006/table">
            <a:tbl>
              <a:tblPr/>
              <a:tblGrid>
                <a:gridCol w="4175185"/>
              </a:tblGrid>
              <a:tr h="1485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ПРИЧИНЫ РОСТА ОБЪЕМОВ ПОСТУПЛЕНИЙ К 2021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2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прибыль организаций: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счет увеличения платежей по ряду предприятий в связи с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реализацией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ранее произведенной продукции, а также увеличением цены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реализации;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поступлений по уточненным декларациям за 2019 год по результатам контрольных мероприятий налогового органа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с физических лиц: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индексация заработной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платы работникам и работа межведомственной рабочей группы по легализации налогооблагаемой базы по НДФЛ и вовлечением недоимки.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налогообложения: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связи с увеличением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норматива отчисления в бюджет муниципального района с 35 до 50 процентов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увеличение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количества налогоплательщиков, выбравших эту систему налогообложения,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 также доначислений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налогового органа в результате контрольных мероприятий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налог: за счет увеличения сумм авансовых платежей, уплаченных по итогам полугодия отчетного года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сельскохозяйственным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предприятием ОАО «Дружба»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организаций: увеличение налогооблагаемой базы в связи в вводом в эксплуатацию в конце 2021 года дополнительного корпуса МБОУ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9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пошлина: увеличение количества совершенных юридически значимых действий, за которые уплачивается государственная пошлина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акцизов на нефтепродукты: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связи с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повышением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4%, ставок акцизов на бензины, дизельное топливо и моторные масла с 1 января 2022 года и увеличение объемов реализации.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2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за землю: поступление оплаты задолженности прошлых лет, а также ежегодное увеличение годовой арендной платы на уровень инфляции.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участков: выкуп, согласно заключенным в декабре 2022 года с муниципальным районом договорам купли-продажи, пяти земельных участков, находящихся в аренде у ОАО СС «</a:t>
                      </a:r>
                      <a:r>
                        <a:rPr lang="ru-RU" sz="1000" b="0" i="0" u="none" strike="noStrike" dirty="0" err="1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Племзавод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Бейсуг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ПРИЧИНЫ СНИЖЕНИЯ ОБЪЕМОВ ПОСТУПЛЕНИЙ К 2021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 за негативное воздействие на окружающую среду : снижение объемов утилизации </a:t>
                      </a:r>
                      <a:r>
                        <a:rPr lang="ru-RU" sz="1000" b="0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ТБО на </a:t>
                      </a:r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полигоне Каневского района из других районов, наличие переплаты за счет уплаты авансовых платежей в 2021г.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имущества: наличие переплаты за счет уплаты авансовых платежей в 2021г., расторжение договоров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41"/>
          <p:cNvSpPr>
            <a:spLocks noChangeArrowheads="1"/>
          </p:cNvSpPr>
          <p:nvPr/>
        </p:nvSpPr>
        <p:spPr bwMode="auto">
          <a:xfrm>
            <a:off x="6357950" y="714356"/>
            <a:ext cx="228600" cy="152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34" name="Rectangle 150"/>
          <p:cNvSpPr>
            <a:spLocks noChangeArrowheads="1"/>
          </p:cNvSpPr>
          <p:nvPr/>
        </p:nvSpPr>
        <p:spPr bwMode="auto">
          <a:xfrm>
            <a:off x="6585857" y="428604"/>
            <a:ext cx="2558143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прибыль организаций</a:t>
            </a:r>
          </a:p>
        </p:txBody>
      </p:sp>
      <p:sp>
        <p:nvSpPr>
          <p:cNvPr id="1035" name="Rectangle 151"/>
          <p:cNvSpPr>
            <a:spLocks noChangeArrowheads="1"/>
          </p:cNvSpPr>
          <p:nvPr/>
        </p:nvSpPr>
        <p:spPr bwMode="auto">
          <a:xfrm>
            <a:off x="6357950" y="3143248"/>
            <a:ext cx="2286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36" name="Rectangle 152"/>
          <p:cNvSpPr>
            <a:spLocks noChangeArrowheads="1"/>
          </p:cNvSpPr>
          <p:nvPr/>
        </p:nvSpPr>
        <p:spPr bwMode="auto">
          <a:xfrm rot="10800000" flipV="1">
            <a:off x="6572264" y="642918"/>
            <a:ext cx="2134054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лиц</a:t>
            </a:r>
          </a:p>
        </p:txBody>
      </p:sp>
      <p:sp>
        <p:nvSpPr>
          <p:cNvPr id="1037" name="Rectangle 153"/>
          <p:cNvSpPr>
            <a:spLocks noChangeArrowheads="1"/>
          </p:cNvSpPr>
          <p:nvPr/>
        </p:nvSpPr>
        <p:spPr bwMode="auto">
          <a:xfrm>
            <a:off x="6357950" y="928670"/>
            <a:ext cx="2286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38" name="Rectangle 154"/>
          <p:cNvSpPr>
            <a:spLocks noChangeArrowheads="1"/>
          </p:cNvSpPr>
          <p:nvPr/>
        </p:nvSpPr>
        <p:spPr bwMode="auto">
          <a:xfrm>
            <a:off x="6357950" y="1142984"/>
            <a:ext cx="228600" cy="152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39" name="Rectangle 155"/>
          <p:cNvSpPr>
            <a:spLocks noChangeArrowheads="1"/>
          </p:cNvSpPr>
          <p:nvPr/>
        </p:nvSpPr>
        <p:spPr bwMode="auto">
          <a:xfrm>
            <a:off x="6357950" y="2714620"/>
            <a:ext cx="2286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40" name="Rectangle 156"/>
          <p:cNvSpPr>
            <a:spLocks noChangeArrowheads="1"/>
          </p:cNvSpPr>
          <p:nvPr/>
        </p:nvSpPr>
        <p:spPr bwMode="auto">
          <a:xfrm>
            <a:off x="6357950" y="1928802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43" name="Rectangle 159"/>
          <p:cNvSpPr>
            <a:spLocks noChangeArrowheads="1"/>
          </p:cNvSpPr>
          <p:nvPr/>
        </p:nvSpPr>
        <p:spPr bwMode="auto">
          <a:xfrm>
            <a:off x="6572264" y="1071546"/>
            <a:ext cx="2667000" cy="65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налог, взимаемый в связи с применением упрощенной системы налогообложения</a:t>
            </a:r>
          </a:p>
        </p:txBody>
      </p:sp>
      <p:sp>
        <p:nvSpPr>
          <p:cNvPr id="1044" name="Rectangle 160"/>
          <p:cNvSpPr>
            <a:spLocks noChangeArrowheads="1"/>
          </p:cNvSpPr>
          <p:nvPr/>
        </p:nvSpPr>
        <p:spPr bwMode="auto">
          <a:xfrm>
            <a:off x="6572264" y="1643050"/>
            <a:ext cx="717777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 fontAlgn="b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ЕНВД</a:t>
            </a:r>
          </a:p>
        </p:txBody>
      </p:sp>
      <p:sp>
        <p:nvSpPr>
          <p:cNvPr id="1045" name="Rectangle 161"/>
          <p:cNvSpPr>
            <a:spLocks noChangeArrowheads="1"/>
          </p:cNvSpPr>
          <p:nvPr/>
        </p:nvSpPr>
        <p:spPr bwMode="auto">
          <a:xfrm>
            <a:off x="6572264" y="1857364"/>
            <a:ext cx="800554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 fontAlgn="b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ЕСХН</a:t>
            </a:r>
          </a:p>
        </p:txBody>
      </p:sp>
      <p:sp>
        <p:nvSpPr>
          <p:cNvPr id="1046" name="Rectangle 162"/>
          <p:cNvSpPr>
            <a:spLocks noChangeArrowheads="1"/>
          </p:cNvSpPr>
          <p:nvPr/>
        </p:nvSpPr>
        <p:spPr bwMode="auto">
          <a:xfrm>
            <a:off x="6531429" y="2643182"/>
            <a:ext cx="2612571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 fontAlgn="b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организаций</a:t>
            </a:r>
          </a:p>
        </p:txBody>
      </p:sp>
      <p:sp>
        <p:nvSpPr>
          <p:cNvPr id="42" name="Rectangle 177"/>
          <p:cNvSpPr>
            <a:spLocks noChangeArrowheads="1"/>
          </p:cNvSpPr>
          <p:nvPr/>
        </p:nvSpPr>
        <p:spPr bwMode="auto">
          <a:xfrm>
            <a:off x="214282" y="142853"/>
            <a:ext cx="858724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 defTabSz="914290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МУНИЦИПАЛЬНОГО ОБРАЗОВАНИЯ КАНЕВСКОЙ РАЙОН</a:t>
            </a:r>
          </a:p>
        </p:txBody>
      </p:sp>
      <p:sp>
        <p:nvSpPr>
          <p:cNvPr id="23" name="Rectangle 162"/>
          <p:cNvSpPr>
            <a:spLocks noChangeArrowheads="1"/>
          </p:cNvSpPr>
          <p:nvPr/>
        </p:nvSpPr>
        <p:spPr bwMode="auto">
          <a:xfrm>
            <a:off x="6572264" y="3071810"/>
            <a:ext cx="2338823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defTabSz="914290" fontAlgn="b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31" name="Rectangle 141"/>
          <p:cNvSpPr>
            <a:spLocks noChangeArrowheads="1"/>
          </p:cNvSpPr>
          <p:nvPr/>
        </p:nvSpPr>
        <p:spPr bwMode="auto">
          <a:xfrm>
            <a:off x="6357950" y="2143116"/>
            <a:ext cx="2286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2" name="Rectangle 141"/>
          <p:cNvSpPr>
            <a:spLocks noChangeArrowheads="1"/>
          </p:cNvSpPr>
          <p:nvPr/>
        </p:nvSpPr>
        <p:spPr bwMode="auto">
          <a:xfrm>
            <a:off x="6357950" y="1714488"/>
            <a:ext cx="228600" cy="1524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3" name="Rectangle 162"/>
          <p:cNvSpPr>
            <a:spLocks noChangeArrowheads="1"/>
          </p:cNvSpPr>
          <p:nvPr/>
        </p:nvSpPr>
        <p:spPr bwMode="auto">
          <a:xfrm>
            <a:off x="6572264" y="2857496"/>
            <a:ext cx="1606777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 fontAlgn="b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Госпошлина</a:t>
            </a:r>
          </a:p>
        </p:txBody>
      </p:sp>
      <p:sp>
        <p:nvSpPr>
          <p:cNvPr id="41" name="Rectangle 141"/>
          <p:cNvSpPr>
            <a:spLocks noChangeArrowheads="1"/>
          </p:cNvSpPr>
          <p:nvPr/>
        </p:nvSpPr>
        <p:spPr bwMode="auto">
          <a:xfrm>
            <a:off x="6357950" y="500042"/>
            <a:ext cx="2286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43" name="Rectangle 155"/>
          <p:cNvSpPr>
            <a:spLocks noChangeArrowheads="1"/>
          </p:cNvSpPr>
          <p:nvPr/>
        </p:nvSpPr>
        <p:spPr bwMode="auto">
          <a:xfrm>
            <a:off x="6357950" y="2928934"/>
            <a:ext cx="2286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wrap="none" lIns="91429" tIns="45715" rIns="91429" bIns="45715" anchor="ctr"/>
          <a:lstStyle/>
          <a:p>
            <a:pPr defTabSz="914290"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44" name="Rectangle 159"/>
          <p:cNvSpPr>
            <a:spLocks noChangeArrowheads="1"/>
          </p:cNvSpPr>
          <p:nvPr/>
        </p:nvSpPr>
        <p:spPr bwMode="auto">
          <a:xfrm>
            <a:off x="6572264" y="2071678"/>
            <a:ext cx="2428860" cy="65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взимаемый в связи с применением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патентной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налогообложения</a:t>
            </a:r>
          </a:p>
        </p:txBody>
      </p:sp>
      <p:sp>
        <p:nvSpPr>
          <p:cNvPr id="45" name="Rectangle 161"/>
          <p:cNvSpPr>
            <a:spLocks noChangeArrowheads="1"/>
          </p:cNvSpPr>
          <p:nvPr/>
        </p:nvSpPr>
        <p:spPr bwMode="auto">
          <a:xfrm>
            <a:off x="6572264" y="857233"/>
            <a:ext cx="2143140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defTabSz="914290" fontAlgn="b">
              <a:defRPr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акцизов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267419" y="3112698"/>
          <a:ext cx="5563318" cy="161925"/>
        </p:xfrm>
        <a:graphic>
          <a:graphicData uri="http://schemas.openxmlformats.org/drawingml/2006/table">
            <a:tbl>
              <a:tblPr/>
              <a:tblGrid>
                <a:gridCol w="5563318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 НАЛОГОВЫХ И НЕНАЛОГОВЫХ ДОХОДОВ МЕСТНОГО БЮДЖЕТА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" name="Rectangle 152"/>
          <p:cNvSpPr>
            <a:spLocks noChangeArrowheads="1"/>
          </p:cNvSpPr>
          <p:nvPr/>
        </p:nvSpPr>
        <p:spPr bwMode="auto">
          <a:xfrm rot="10800000" flipV="1">
            <a:off x="1285852" y="3714752"/>
            <a:ext cx="2134054" cy="276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лиц</a:t>
            </a:r>
          </a:p>
        </p:txBody>
      </p:sp>
      <p:sp>
        <p:nvSpPr>
          <p:cNvPr id="46" name="Rectangle 150"/>
          <p:cNvSpPr>
            <a:spLocks noChangeArrowheads="1"/>
          </p:cNvSpPr>
          <p:nvPr/>
        </p:nvSpPr>
        <p:spPr bwMode="auto">
          <a:xfrm>
            <a:off x="1285852" y="3500438"/>
            <a:ext cx="2558143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прибыль организаций</a:t>
            </a:r>
          </a:p>
        </p:txBody>
      </p:sp>
      <p:sp>
        <p:nvSpPr>
          <p:cNvPr id="47" name="Rectangle 150"/>
          <p:cNvSpPr>
            <a:spLocks noChangeArrowheads="1"/>
          </p:cNvSpPr>
          <p:nvPr/>
        </p:nvSpPr>
        <p:spPr bwMode="auto">
          <a:xfrm>
            <a:off x="1285852" y="3929066"/>
            <a:ext cx="2558143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50"/>
          <p:cNvSpPr>
            <a:spLocks noChangeArrowheads="1"/>
          </p:cNvSpPr>
          <p:nvPr/>
        </p:nvSpPr>
        <p:spPr bwMode="auto">
          <a:xfrm>
            <a:off x="1285852" y="4143380"/>
            <a:ext cx="2558143" cy="27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4290">
              <a:defRPr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доходы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071538" y="3571876"/>
            <a:ext cx="142876" cy="144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1072800" y="3776217"/>
            <a:ext cx="142876" cy="14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072800" y="4016411"/>
            <a:ext cx="142876" cy="144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Диаграмма 36"/>
          <p:cNvGraphicFramePr>
            <a:graphicFrameLocks/>
          </p:cNvGraphicFramePr>
          <p:nvPr/>
        </p:nvGraphicFramePr>
        <p:xfrm>
          <a:off x="175044" y="560717"/>
          <a:ext cx="2973597" cy="2450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Диаграмма 37"/>
          <p:cNvGraphicFramePr>
            <a:graphicFrameLocks/>
          </p:cNvGraphicFramePr>
          <p:nvPr/>
        </p:nvGraphicFramePr>
        <p:xfrm>
          <a:off x="3202916" y="612474"/>
          <a:ext cx="2913212" cy="233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1141161" y="1493172"/>
            <a:ext cx="93968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767 896</a:t>
            </a:r>
          </a:p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тыс.рублей</a:t>
            </a:r>
            <a:endParaRPr lang="ru-RU" sz="1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31652" y="1464417"/>
            <a:ext cx="93968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1 003 707</a:t>
            </a:r>
          </a:p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тыс.рублей</a:t>
            </a:r>
            <a:endParaRPr lang="ru-RU" sz="1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072800" y="4202399"/>
            <a:ext cx="142846" cy="14397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graphicFrame>
        <p:nvGraphicFramePr>
          <p:cNvPr id="53" name="Диаграмма 52"/>
          <p:cNvGraphicFramePr/>
          <p:nvPr/>
        </p:nvGraphicFramePr>
        <p:xfrm>
          <a:off x="232914" y="3241913"/>
          <a:ext cx="8678174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6508910" y="3503126"/>
            <a:ext cx="9621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42852"/>
            <a:ext cx="8230054" cy="461655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 defTabSz="914290" fontAlgn="b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МЕСТНОГО БЮДЖЕТА ПО РАЗДЕЛАМ И ПОДРАЗДЕЛАМ КЛАССИФИКАЦИИ РАСХОДОВ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74429" y="489858"/>
          <a:ext cx="927100" cy="167369"/>
        </p:xfrm>
        <a:graphic>
          <a:graphicData uri="http://schemas.openxmlformats.org/drawingml/2006/table">
            <a:tbl>
              <a:tblPr/>
              <a:tblGrid>
                <a:gridCol w="927100"/>
              </a:tblGrid>
              <a:tr h="167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7035" y="650001"/>
          <a:ext cx="8695428" cy="5791200"/>
        </p:xfrm>
        <a:graphic>
          <a:graphicData uri="http://schemas.openxmlformats.org/drawingml/2006/table">
            <a:tbl>
              <a:tblPr/>
              <a:tblGrid>
                <a:gridCol w="4571999"/>
                <a:gridCol w="724619"/>
                <a:gridCol w="1328468"/>
                <a:gridCol w="672863"/>
                <a:gridCol w="750498"/>
                <a:gridCol w="646981"/>
              </a:tblGrid>
              <a:tr h="894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показателя           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(раздел, подраздел)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2021 год (отчет)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2022 год решением Совета муниципального образования Каневской район от 29.12.2021 года № 102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2022 год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2021году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2 243 607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2 660 497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2 608 957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166 124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211 089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189 568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32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 представительных органов муниципальных образований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74 768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89 599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89 052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1357,8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22 410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26 566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75 187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69 463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17 553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31 197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26 588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Гражданская оборона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15 656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21 388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21 251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обеспечение пожарной безопасности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356,3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17 066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22 221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15 908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11 638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11 633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19 648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49 240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2555,1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470,3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17 978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23 321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2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Lorem Ipsum</Template>
  <TotalTime>6037</TotalTime>
  <Words>6114</Words>
  <Application>Microsoft Office PowerPoint</Application>
  <PresentationFormat>Экран (4:3)</PresentationFormat>
  <Paragraphs>1428</Paragraphs>
  <Slides>27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budjet</cp:lastModifiedBy>
  <cp:revision>555</cp:revision>
  <dcterms:created xsi:type="dcterms:W3CDTF">2016-11-18T14:12:19Z</dcterms:created>
  <dcterms:modified xsi:type="dcterms:W3CDTF">2023-05-11T11:50:28Z</dcterms:modified>
</cp:coreProperties>
</file>