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Default Extension="gif" ContentType="image/gif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6" r:id="rId20"/>
    <p:sldId id="277" r:id="rId21"/>
    <p:sldId id="276" r:id="rId22"/>
    <p:sldId id="278" r:id="rId23"/>
    <p:sldId id="279" r:id="rId24"/>
    <p:sldId id="280" r:id="rId25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6600"/>
    <a:srgbClr val="00203E"/>
    <a:srgbClr val="4D0728"/>
    <a:srgbClr val="2E0418"/>
    <a:srgbClr val="99CC00"/>
    <a:srgbClr val="FFCCCC"/>
    <a:srgbClr val="FFFF00"/>
    <a:srgbClr val="CC3399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1098" y="4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0;&#1089;&#1087;&#1086;&#1083;&#1085;&#1077;&#1085;&#1080;&#1077;%20&#1079;&#1072;%202018%20&#1075;&#1086;&#1076;\&#1063;&#1077;&#1088;&#1085;&#1086;&#1074;&#1080;&#1082;%20&#1079;&#1072;%202018%20&#1075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0;&#1089;&#1087;&#1086;&#1083;&#1085;&#1077;&#1085;&#1080;&#1077;%20&#1079;&#1072;%202018%20&#1075;&#1086;&#1076;\&#1063;&#1077;&#1088;&#1085;&#1086;&#1074;&#1080;&#1082;%20&#1079;&#1072;%202018%20&#1075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0;&#1089;&#1087;&#1086;&#1083;&#1085;&#1077;&#1085;&#1080;&#1077;%20&#1079;&#1072;%202018%20&#1075;&#1086;&#1076;\&#1063;&#1077;&#1088;&#1085;&#1086;&#1074;&#1080;&#1082;%20&#1079;&#1072;%202018%20&#1075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0;&#1089;&#1087;&#1086;&#1083;&#1085;&#1077;&#1085;&#1080;&#1077;%20&#1079;&#1072;%202018%20&#1075;&#1086;&#1076;\&#1063;&#1077;&#1088;&#1085;&#1086;&#1074;&#1080;&#1082;%20&#1079;&#1072;%202018%20&#1075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0;&#1089;&#1087;&#1086;&#1083;&#1085;&#1077;&#1085;&#1080;&#1077;%20&#1079;&#1072;%202018%20&#1075;&#1086;&#1076;\&#1063;&#1077;&#1088;&#1085;&#1086;&#1074;&#1080;&#1082;%20&#1079;&#1072;%202018%20&#1075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0;&#1089;&#1087;&#1086;&#1083;&#1085;&#1077;&#1085;&#1080;&#1077;%20&#1079;&#1072;%202018%20&#1075;&#1086;&#1076;\&#1063;&#1077;&#1088;&#1085;&#1086;&#1074;&#1080;&#1082;%20&#1079;&#1072;%202018%20&#1075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0;&#1089;&#1087;&#1086;&#1083;&#1085;&#1077;&#1085;&#1080;&#1077;%20&#1079;&#1072;%202018%20&#1075;&#1086;&#1076;\&#1063;&#1077;&#1088;&#1085;&#1086;&#1074;&#1080;&#1082;%20&#1079;&#1072;%202018%20&#1075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0;&#1089;&#1087;&#1086;&#1083;&#1085;&#1077;&#1085;&#1080;&#1077;%20&#1079;&#1072;%202018%20&#1075;&#1086;&#1076;\&#1063;&#1077;&#1088;&#1085;&#1086;&#1074;&#1080;&#1082;%20&#1079;&#1072;%202018%20&#107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perspective val="30"/>
    </c:view3D>
    <c:floor>
      <c:spPr>
        <a:ln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8407800769089908E-3"/>
          <c:y val="2.2387491197746624E-2"/>
          <c:w val="0.9931592039800996"/>
          <c:h val="0.96691176470588269"/>
        </c:manualLayout>
      </c:layout>
      <c:bar3DChart>
        <c:barDir val="col"/>
        <c:grouping val="percentStacked"/>
        <c:ser>
          <c:idx val="0"/>
          <c:order val="0"/>
          <c:tx>
            <c:strRef>
              <c:f>'структура доходов'!$A$41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33CCCC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'структура доходов'!$B$40:$C$40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'структура доходов'!$B$41:$C$41</c:f>
              <c:numCache>
                <c:formatCode>#,##0</c:formatCode>
                <c:ptCount val="2"/>
                <c:pt idx="0">
                  <c:v>14820</c:v>
                </c:pt>
                <c:pt idx="1">
                  <c:v>8565</c:v>
                </c:pt>
              </c:numCache>
            </c:numRef>
          </c:val>
        </c:ser>
        <c:ser>
          <c:idx val="1"/>
          <c:order val="1"/>
          <c:tx>
            <c:strRef>
              <c:f>'структура доходов'!$A$42</c:f>
              <c:strCache>
                <c:ptCount val="1"/>
                <c:pt idx="0">
                  <c:v>Проценты от предоставления бюджетных кредитов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delete val="1"/>
          </c:dLbls>
          <c:cat>
            <c:strRef>
              <c:f>'структура доходов'!$B$40:$C$40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'структура доходов'!$B$42:$C$42</c:f>
              <c:numCache>
                <c:formatCode>#,##0</c:formatCode>
                <c:ptCount val="2"/>
                <c:pt idx="0">
                  <c:v>5</c:v>
                </c:pt>
                <c:pt idx="1">
                  <c:v>8</c:v>
                </c:pt>
              </c:numCache>
            </c:numRef>
          </c:val>
        </c:ser>
        <c:ser>
          <c:idx val="2"/>
          <c:order val="2"/>
          <c:tx>
            <c:strRef>
              <c:f>'структура доходов'!$A$43</c:f>
              <c:strCache>
                <c:ptCount val="1"/>
                <c:pt idx="0">
                  <c:v>Арендная плата за землю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'структура доходов'!$B$40:$C$40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'структура доходов'!$B$43:$C$43</c:f>
              <c:numCache>
                <c:formatCode>#,##0</c:formatCode>
                <c:ptCount val="2"/>
                <c:pt idx="0">
                  <c:v>46837</c:v>
                </c:pt>
                <c:pt idx="1">
                  <c:v>44067</c:v>
                </c:pt>
              </c:numCache>
            </c:numRef>
          </c:val>
        </c:ser>
        <c:ser>
          <c:idx val="3"/>
          <c:order val="3"/>
          <c:tx>
            <c:strRef>
              <c:f>'структура доходов'!$A$44</c:f>
              <c:strCache>
                <c:ptCount val="1"/>
                <c:pt idx="0">
                  <c:v>Доходы от сдачи в аренду имущества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0.11312396996887057"/>
                  <c:y val="8.5367454068241526E-3"/>
                </c:manualLayout>
              </c:layout>
              <c:showVal val="1"/>
            </c:dLbl>
            <c:dLbl>
              <c:idx val="1"/>
              <c:layout>
                <c:manualLayout>
                  <c:x val="0.11203640969297443"/>
                  <c:y val="5.3141047586443002E-3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'структура доходов'!$B$40:$C$40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'структура доходов'!$B$44:$C$44</c:f>
              <c:numCache>
                <c:formatCode>#,##0</c:formatCode>
                <c:ptCount val="2"/>
                <c:pt idx="0">
                  <c:v>1973</c:v>
                </c:pt>
                <c:pt idx="1">
                  <c:v>1809</c:v>
                </c:pt>
              </c:numCache>
            </c:numRef>
          </c:val>
        </c:ser>
        <c:ser>
          <c:idx val="4"/>
          <c:order val="4"/>
          <c:tx>
            <c:strRef>
              <c:f>'структура доходов'!$A$45</c:f>
              <c:strCache>
                <c:ptCount val="1"/>
                <c:pt idx="0">
                  <c:v>Платежи за негативное воздействие на окружающую среду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1"/>
              <c:layout>
                <c:manualLayout>
                  <c:x val="-4.2426600744674536E-3"/>
                  <c:y val="-4.9335273308227954E-3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'структура доходов'!$B$40:$C$40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'структура доходов'!$B$45:$C$45</c:f>
              <c:numCache>
                <c:formatCode>#,##0</c:formatCode>
                <c:ptCount val="2"/>
                <c:pt idx="0">
                  <c:v>3375</c:v>
                </c:pt>
                <c:pt idx="1">
                  <c:v>4761</c:v>
                </c:pt>
              </c:numCache>
            </c:numRef>
          </c:val>
        </c:ser>
        <c:ser>
          <c:idx val="5"/>
          <c:order val="5"/>
          <c:tx>
            <c:strRef>
              <c:f>'структура доходов'!$A$46</c:f>
              <c:strCache>
                <c:ptCount val="1"/>
                <c:pt idx="0">
                  <c:v>Доходы от продажи земельных участков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'структура доходов'!$B$40:$C$40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'структура доходов'!$B$46:$C$46</c:f>
              <c:numCache>
                <c:formatCode>#,##0</c:formatCode>
                <c:ptCount val="2"/>
                <c:pt idx="0">
                  <c:v>2914</c:v>
                </c:pt>
                <c:pt idx="1">
                  <c:v>17539</c:v>
                </c:pt>
              </c:numCache>
            </c:numRef>
          </c:val>
        </c:ser>
        <c:ser>
          <c:idx val="6"/>
          <c:order val="6"/>
          <c:tx>
            <c:strRef>
              <c:f>'структура доходов'!$A$47</c:f>
              <c:strCache>
                <c:ptCount val="1"/>
                <c:pt idx="0">
                  <c:v>Доходы от продажи имущества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dLbls>
            <c:delete val="1"/>
          </c:dLbls>
          <c:cat>
            <c:strRef>
              <c:f>'структура доходов'!$B$40:$C$40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'структура доходов'!$B$47:$C$47</c:f>
              <c:numCache>
                <c:formatCode>#,##0</c:formatCode>
                <c:ptCount val="2"/>
                <c:pt idx="0">
                  <c:v>62</c:v>
                </c:pt>
                <c:pt idx="1">
                  <c:v>0</c:v>
                </c:pt>
              </c:numCache>
            </c:numRef>
          </c:val>
        </c:ser>
        <c:ser>
          <c:idx val="7"/>
          <c:order val="7"/>
          <c:tx>
            <c:strRef>
              <c:f>'структура доходов'!$A$48</c:f>
              <c:strCache>
                <c:ptCount val="1"/>
                <c:pt idx="0">
                  <c:v>Прочие доходы</c:v>
                </c:pt>
              </c:strCache>
            </c:strRef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'структура доходов'!$B$40:$C$40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'структура доходов'!$B$48:$C$48</c:f>
              <c:numCache>
                <c:formatCode>#,##0</c:formatCode>
                <c:ptCount val="2"/>
                <c:pt idx="0">
                  <c:v>8856</c:v>
                </c:pt>
                <c:pt idx="1">
                  <c:v>7659</c:v>
                </c:pt>
              </c:numCache>
            </c:numRef>
          </c:val>
        </c:ser>
        <c:dLbls>
          <c:showVal val="1"/>
        </c:dLbls>
        <c:shape val="cylinder"/>
        <c:axId val="91592576"/>
        <c:axId val="91594112"/>
        <c:axId val="0"/>
      </c:bar3DChart>
      <c:catAx>
        <c:axId val="91592576"/>
        <c:scaling>
          <c:orientation val="minMax"/>
        </c:scaling>
        <c:delete val="1"/>
        <c:axPos val="b"/>
        <c:tickLblPos val="nextTo"/>
        <c:crossAx val="91594112"/>
        <c:crosses val="autoZero"/>
        <c:auto val="1"/>
        <c:lblAlgn val="ctr"/>
        <c:lblOffset val="100"/>
      </c:catAx>
      <c:valAx>
        <c:axId val="91594112"/>
        <c:scaling>
          <c:orientation val="minMax"/>
        </c:scaling>
        <c:delete val="1"/>
        <c:axPos val="l"/>
        <c:numFmt formatCode="0%" sourceLinked="1"/>
        <c:tickLblPos val="nextTo"/>
        <c:crossAx val="91592576"/>
        <c:crosses val="autoZero"/>
        <c:crossBetween val="between"/>
      </c:valAx>
    </c:plotArea>
    <c:plotVisOnly val="1"/>
    <c:dispBlanksAs val="gap"/>
  </c:chart>
  <c:spPr>
    <a:noFill/>
    <a:ln w="9525">
      <a:noFill/>
    </a:ln>
    <a:scene3d>
      <a:camera prst="orthographicFront"/>
      <a:lightRig rig="threePt" dir="t"/>
    </a:scene3d>
    <a:sp3d>
      <a:bevelT h="6350"/>
    </a:sp3d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9047678099200532E-2"/>
          <c:y val="2.2012646216115851E-2"/>
          <c:w val="0.96508235702615641"/>
          <c:h val="0.95597777852845911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33CC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2368730265652029E-2"/>
                  <c:y val="-6.3671084694561175E-2"/>
                </c:manualLayout>
              </c:layout>
              <c:showPercent val="1"/>
            </c:dLbl>
            <c:dLbl>
              <c:idx val="1"/>
              <c:layout>
                <c:manualLayout>
                  <c:x val="5.8103119154940833E-2"/>
                  <c:y val="-0.1072808868845289"/>
                </c:manualLayout>
              </c:layout>
              <c:showPercent val="1"/>
            </c:dLbl>
            <c:dLbl>
              <c:idx val="2"/>
              <c:layout>
                <c:manualLayout>
                  <c:x val="-3.4392847207383392E-2"/>
                  <c:y val="4.6659946656038467E-2"/>
                </c:manualLayout>
              </c:layout>
              <c:showPercent val="1"/>
            </c:dLbl>
            <c:dLbl>
              <c:idx val="3"/>
              <c:layout>
                <c:manualLayout>
                  <c:x val="-4.6911341454565325E-2"/>
                  <c:y val="8.7106099156459491E-3"/>
                </c:manualLayout>
              </c:layout>
              <c:showPercent val="1"/>
            </c:dLbl>
            <c:dLbl>
              <c:idx val="4"/>
              <c:layout>
                <c:manualLayout>
                  <c:x val="-2.2010385171977433E-2"/>
                  <c:y val="2.0145812493364882E-3"/>
                </c:manualLayout>
              </c:layout>
              <c:showPercent val="1"/>
            </c:dLbl>
            <c:dLbl>
              <c:idx val="5"/>
              <c:layout>
                <c:manualLayout>
                  <c:x val="-2.4279326612865439E-2"/>
                  <c:y val="-2.375190682185219E-2"/>
                </c:manualLayout>
              </c:layout>
              <c:showPercent val="1"/>
            </c:dLbl>
            <c:dLbl>
              <c:idx val="6"/>
              <c:layout>
                <c:manualLayout>
                  <c:x val="-1.4079432931724386E-2"/>
                  <c:y val="-9.2017642118473308E-3"/>
                </c:manualLayout>
              </c:layout>
              <c:showPercent val="1"/>
            </c:dLbl>
            <c:dLbl>
              <c:idx val="7"/>
              <c:layout>
                <c:manualLayout>
                  <c:xMode val="edge"/>
                  <c:yMode val="edge"/>
                  <c:x val="0.33968359276907689"/>
                  <c:y val="3.1446637451594116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Percent val="1"/>
            </c:dLbl>
            <c:dLbl>
              <c:idx val="8"/>
              <c:layout>
                <c:manualLayout>
                  <c:xMode val="edge"/>
                  <c:yMode val="edge"/>
                  <c:x val="0.16825448987627176"/>
                  <c:y val="0.78616593628984965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Percent val="1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</c:dLbls>
          <c:cat>
            <c:strRef>
              <c:f>'структура доходов'!$A$27:$A$33</c:f>
              <c:strCache>
                <c:ptCount val="7"/>
                <c:pt idx="0">
                  <c:v>Налог на прибыль</c:v>
                </c:pt>
                <c:pt idx="1">
                  <c:v>Налог на доходы физ лиц</c:v>
                </c:pt>
                <c:pt idx="2">
                  <c:v>Доходы от акцизов</c:v>
                </c:pt>
                <c:pt idx="3">
                  <c:v>Единый налог, взимаемый в связи с применением упрощенной системы налогообложения </c:v>
                </c:pt>
                <c:pt idx="4">
                  <c:v>ЕНВД</c:v>
                </c:pt>
                <c:pt idx="5">
                  <c:v>ЕСХН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'структура доходов'!$B$27:$B$33</c:f>
              <c:numCache>
                <c:formatCode>#,##0</c:formatCode>
                <c:ptCount val="7"/>
                <c:pt idx="0">
                  <c:v>8054</c:v>
                </c:pt>
                <c:pt idx="1">
                  <c:v>418029</c:v>
                </c:pt>
                <c:pt idx="2">
                  <c:v>1898</c:v>
                </c:pt>
                <c:pt idx="3">
                  <c:v>22912</c:v>
                </c:pt>
                <c:pt idx="4">
                  <c:v>28204</c:v>
                </c:pt>
                <c:pt idx="5">
                  <c:v>39561</c:v>
                </c:pt>
                <c:pt idx="6">
                  <c:v>84462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614262560777957"/>
          <c:y val="6.5822784810127016E-2"/>
          <c:w val="0.84116693679092358"/>
          <c:h val="0.75696202531645551"/>
        </c:manualLayout>
      </c:layout>
      <c:barChart>
        <c:barDir val="col"/>
        <c:grouping val="clustered"/>
        <c:ser>
          <c:idx val="0"/>
          <c:order val="0"/>
          <c:tx>
            <c:strRef>
              <c:f>соцфсера!$A$14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r">
                  <a:defRPr b="1"/>
                </a:pPr>
                <a:endParaRPr lang="ru-RU"/>
              </a:p>
            </c:txPr>
            <c:dLblPos val="inEnd"/>
            <c:showVal val="1"/>
          </c:dLbls>
          <c:cat>
            <c:strRef>
              <c:f>соцфсера!$B$13:$H$13</c:f>
              <c:strCache>
                <c:ptCount val="7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 2016 год</c:v>
                </c:pt>
                <c:pt idx="5">
                  <c:v>2017 год</c:v>
                </c:pt>
                <c:pt idx="6">
                  <c:v>2018 год</c:v>
                </c:pt>
              </c:strCache>
            </c:strRef>
          </c:cat>
          <c:val>
            <c:numRef>
              <c:f>соцфсера!$B$14:$H$14</c:f>
              <c:numCache>
                <c:formatCode>#,##0</c:formatCode>
                <c:ptCount val="7"/>
                <c:pt idx="0">
                  <c:v>1749013</c:v>
                </c:pt>
                <c:pt idx="1">
                  <c:v>1758191</c:v>
                </c:pt>
                <c:pt idx="2">
                  <c:v>1791753</c:v>
                </c:pt>
                <c:pt idx="3">
                  <c:v>1657672</c:v>
                </c:pt>
                <c:pt idx="4">
                  <c:v>1744006.4</c:v>
                </c:pt>
                <c:pt idx="5">
                  <c:v>1720529</c:v>
                </c:pt>
                <c:pt idx="6">
                  <c:v>1942581</c:v>
                </c:pt>
              </c:numCache>
            </c:numRef>
          </c:val>
        </c:ser>
        <c:ser>
          <c:idx val="1"/>
          <c:order val="1"/>
          <c:tx>
            <c:strRef>
              <c:f>соцфсера!$A$15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spPr>
            <a:solidFill>
              <a:srgbClr val="FF505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b="1"/>
                </a:pPr>
                <a:endParaRPr lang="ru-RU"/>
              </a:p>
            </c:txPr>
            <c:dLblPos val="inEnd"/>
            <c:showVal val="1"/>
          </c:dLbls>
          <c:cat>
            <c:strRef>
              <c:f>соцфсера!$B$13:$H$13</c:f>
              <c:strCache>
                <c:ptCount val="7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 2016 год</c:v>
                </c:pt>
                <c:pt idx="5">
                  <c:v>2017 год</c:v>
                </c:pt>
                <c:pt idx="6">
                  <c:v>2018 год</c:v>
                </c:pt>
              </c:strCache>
            </c:strRef>
          </c:cat>
          <c:val>
            <c:numRef>
              <c:f>соцфсера!$B$15:$H$15</c:f>
              <c:numCache>
                <c:formatCode>#,##0</c:formatCode>
                <c:ptCount val="7"/>
                <c:pt idx="0">
                  <c:v>1492283.4</c:v>
                </c:pt>
                <c:pt idx="1">
                  <c:v>1481491</c:v>
                </c:pt>
                <c:pt idx="2">
                  <c:v>1515204</c:v>
                </c:pt>
                <c:pt idx="3">
                  <c:v>1426220</c:v>
                </c:pt>
                <c:pt idx="4">
                  <c:v>1518870.8</c:v>
                </c:pt>
                <c:pt idx="5">
                  <c:v>1516509.2</c:v>
                </c:pt>
                <c:pt idx="6">
                  <c:v>1710486</c:v>
                </c:pt>
              </c:numCache>
            </c:numRef>
          </c:val>
        </c:ser>
        <c:dLbls>
          <c:showVal val="1"/>
        </c:dLbls>
        <c:gapWidth val="81"/>
        <c:axId val="106176896"/>
        <c:axId val="106178432"/>
      </c:barChart>
      <c:catAx>
        <c:axId val="1061768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6178432"/>
        <c:crosses val="autoZero"/>
        <c:auto val="1"/>
        <c:lblAlgn val="ctr"/>
        <c:lblOffset val="100"/>
        <c:tickLblSkip val="1"/>
        <c:tickMarkSkip val="1"/>
      </c:catAx>
      <c:valAx>
        <c:axId val="106178432"/>
        <c:scaling>
          <c:orientation val="minMax"/>
          <c:max val="2000000"/>
        </c:scaling>
        <c:axPos val="l"/>
        <c:numFmt formatCode="#,##0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61768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9821717990275654"/>
          <c:y val="0.92911392405063087"/>
          <c:w val="0.51539708265802275"/>
          <c:h val="5.5696202531645533E-2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chemeClr val="tx2">
              <a:lumMod val="25000"/>
            </a:schemeClr>
          </a:solidFill>
          <a:latin typeface="Arial" pitchFamily="34" charset="0"/>
          <a:ea typeface="Arial Cyr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9379881638887035E-2"/>
          <c:y val="4.5871765122227653E-2"/>
          <c:w val="0.97287005827212691"/>
          <c:h val="0.80734306615120655"/>
        </c:manualLayout>
      </c:layout>
      <c:lineChart>
        <c:grouping val="stacke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85,3</a:t>
                    </a:r>
                    <a:r>
                      <a:rPr lang="ru-RU" dirty="0" smtClean="0"/>
                      <a:t>%</a:t>
                    </a:r>
                  </a:p>
                </c:rich>
              </c:tx>
              <c:dLblPos val="b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84,3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84,6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"/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86,0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"/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87,1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"/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88,1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"/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88,1</a:t>
                    </a:r>
                    <a:r>
                      <a:rPr lang="ru-RU" smtClean="0"/>
                      <a:t>%</a:t>
                    </a:r>
                    <a:endParaRPr lang="en-US" dirty="0"/>
                  </a:p>
                </c:rich>
              </c:tx>
              <c:dLblPos val="b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"/>
            <c:showVal val="1"/>
          </c:dLbls>
          <c:val>
            <c:numRef>
              <c:f>соцфсера!$B$16:$H$16</c:f>
              <c:numCache>
                <c:formatCode>0.0</c:formatCode>
                <c:ptCount val="7"/>
                <c:pt idx="0">
                  <c:v>85.321458445420348</c:v>
                </c:pt>
                <c:pt idx="1">
                  <c:v>84.262233170343833</c:v>
                </c:pt>
                <c:pt idx="2">
                  <c:v>84.565450706653976</c:v>
                </c:pt>
                <c:pt idx="3">
                  <c:v>86.037527327480888</c:v>
                </c:pt>
                <c:pt idx="4">
                  <c:v>87.09089599671195</c:v>
                </c:pt>
                <c:pt idx="5">
                  <c:v>88.142030735895759</c:v>
                </c:pt>
                <c:pt idx="6">
                  <c:v>88.052235659671311</c:v>
                </c:pt>
              </c:numCache>
            </c:numRef>
          </c:val>
        </c:ser>
        <c:ser>
          <c:idx val="1"/>
          <c:order val="1"/>
          <c:spPr>
            <a:ln w="38100">
              <a:solidFill>
                <a:srgbClr val="008000"/>
              </a:solidFill>
              <a:prstDash val="solid"/>
            </a:ln>
          </c:spPr>
          <c:marker>
            <c:symbol val="circle"/>
            <c:size val="18"/>
            <c:spPr>
              <a:solidFill>
                <a:srgbClr val="FFFF0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3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соцфсера!$B$17:$H$17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marker val="1"/>
        <c:axId val="106207872"/>
        <c:axId val="106246528"/>
      </c:lineChart>
      <c:catAx>
        <c:axId val="106207872"/>
        <c:scaling>
          <c:orientation val="minMax"/>
        </c:scaling>
        <c:delete val="1"/>
        <c:axPos val="b"/>
        <c:tickLblPos val="nextTo"/>
        <c:crossAx val="106246528"/>
        <c:crosses val="autoZero"/>
        <c:auto val="1"/>
        <c:lblAlgn val="ctr"/>
        <c:lblOffset val="100"/>
      </c:catAx>
      <c:valAx>
        <c:axId val="106246528"/>
        <c:scaling>
          <c:orientation val="minMax"/>
        </c:scaling>
        <c:delete val="1"/>
        <c:axPos val="l"/>
        <c:numFmt formatCode="0.0" sourceLinked="1"/>
        <c:tickLblPos val="nextTo"/>
        <c:crossAx val="106207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2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316715542522039"/>
          <c:y val="1.845021774500142E-2"/>
          <c:w val="0.7653958944281567"/>
          <c:h val="0.963101366289076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5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666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66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FFFF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соцфсера!$A$20:$A$24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соцфсера!$B$20:$B$24</c:f>
              <c:numCache>
                <c:formatCode>#,##0</c:formatCode>
                <c:ptCount val="5"/>
                <c:pt idx="0">
                  <c:v>1251973</c:v>
                </c:pt>
                <c:pt idx="1">
                  <c:v>98979</c:v>
                </c:pt>
                <c:pt idx="2">
                  <c:v>118220</c:v>
                </c:pt>
                <c:pt idx="3">
                  <c:v>98559</c:v>
                </c:pt>
                <c:pt idx="4">
                  <c:v>142755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244915390561521"/>
          <c:y val="1.8382352941176471E-2"/>
          <c:w val="0.76676493993277961"/>
          <c:h val="0.96691176470588269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5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666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66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FFFF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соцфсера!$A$29:$A$33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соцфсера!$B$29:$B$33</c:f>
              <c:numCache>
                <c:formatCode>#,##0</c:formatCode>
                <c:ptCount val="5"/>
                <c:pt idx="0">
                  <c:v>12111.921599736859</c:v>
                </c:pt>
                <c:pt idx="1">
                  <c:v>957.54931457815576</c:v>
                </c:pt>
                <c:pt idx="2">
                  <c:v>1143.6918939313298</c:v>
                </c:pt>
                <c:pt idx="3">
                  <c:v>953.48612226339162</c:v>
                </c:pt>
                <c:pt idx="4">
                  <c:v>1381.0500449853428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664648475855598"/>
          <c:y val="6.1151132839840971E-2"/>
          <c:w val="0.85783768999521159"/>
          <c:h val="0.68705096308291858"/>
        </c:manualLayout>
      </c:layout>
      <c:barChart>
        <c:barDir val="col"/>
        <c:grouping val="stacked"/>
        <c:ser>
          <c:idx val="0"/>
          <c:order val="0"/>
          <c:tx>
            <c:strRef>
              <c:f>мун.долг!$N$12</c:f>
              <c:strCache>
                <c:ptCount val="1"/>
                <c:pt idx="0">
                  <c:v>обязательства по кредитам, полученным от кредитных организаций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39700" prst="cross"/>
            </a:sp3d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75" b="1" i="0" u="none" strike="noStrike" baseline="0">
                    <a:solidFill>
                      <a:schemeClr val="accent4">
                        <a:lumMod val="50000"/>
                      </a:schemeClr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numRef>
              <c:f>мун.долг!$O$8:$S$8</c:f>
              <c:numCache>
                <c:formatCode>dd/mm/yyyy</c:formatCode>
                <c:ptCount val="5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  <c:pt idx="4">
                  <c:v>43466</c:v>
                </c:pt>
              </c:numCache>
            </c:numRef>
          </c:cat>
          <c:val>
            <c:numRef>
              <c:f>мун.долг!$O$12:$S$12</c:f>
              <c:numCache>
                <c:formatCode>#,##0</c:formatCode>
                <c:ptCount val="5"/>
                <c:pt idx="0">
                  <c:v>83000</c:v>
                </c:pt>
                <c:pt idx="1">
                  <c:v>96000</c:v>
                </c:pt>
                <c:pt idx="2">
                  <c:v>96000</c:v>
                </c:pt>
                <c:pt idx="3">
                  <c:v>38000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мун.долг!$N$13</c:f>
              <c:strCache>
                <c:ptCount val="1"/>
                <c:pt idx="0">
                  <c:v>обязательства по бюджетным кредитам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39700" prst="cross"/>
            </a:sp3d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75" b="1" i="0" u="none" strike="noStrike" baseline="0">
                    <a:solidFill>
                      <a:schemeClr val="accent4">
                        <a:lumMod val="50000"/>
                      </a:schemeClr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numRef>
              <c:f>мун.долг!$O$8:$S$8</c:f>
              <c:numCache>
                <c:formatCode>dd/mm/yyyy</c:formatCode>
                <c:ptCount val="5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  <c:pt idx="4">
                  <c:v>43466</c:v>
                </c:pt>
              </c:numCache>
            </c:numRef>
          </c:cat>
          <c:val>
            <c:numRef>
              <c:f>мун.долг!$O$13:$S$13</c:f>
              <c:numCache>
                <c:formatCode>#,##0</c:formatCode>
                <c:ptCount val="5"/>
                <c:pt idx="0">
                  <c:v>330000</c:v>
                </c:pt>
                <c:pt idx="1">
                  <c:v>47073</c:v>
                </c:pt>
                <c:pt idx="2">
                  <c:v>38000</c:v>
                </c:pt>
                <c:pt idx="3">
                  <c:v>50400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Width val="10"/>
        <c:overlap val="100"/>
        <c:axId val="100791808"/>
        <c:axId val="100793344"/>
      </c:barChart>
      <c:catAx>
        <c:axId val="100791808"/>
        <c:scaling>
          <c:orientation val="minMax"/>
        </c:scaling>
        <c:axPos val="b"/>
        <c:numFmt formatCode="dd/mm/yyyy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chemeClr val="accent4">
                    <a:lumMod val="50000"/>
                  </a:schemeClr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0793344"/>
        <c:crosses val="autoZero"/>
        <c:lblAlgn val="ctr"/>
        <c:lblOffset val="100"/>
        <c:tickLblSkip val="1"/>
        <c:tickMarkSkip val="1"/>
      </c:catAx>
      <c:valAx>
        <c:axId val="100793344"/>
        <c:scaling>
          <c:orientation val="minMax"/>
        </c:scaling>
        <c:axPos val="l"/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chemeClr val="accent4">
                    <a:lumMod val="50000"/>
                  </a:schemeClr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07918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chemeClr val="accent4">
                    <a:lumMod val="50000"/>
                  </a:schemeClr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chemeClr val="accent4">
                    <a:lumMod val="50000"/>
                  </a:schemeClr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1.09356014580802E-2"/>
          <c:y val="0.83633169055307111"/>
          <c:w val="0.9890644195791316"/>
          <c:h val="9.3525179856115206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chemeClr val="accent4">
                  <a:lumMod val="50000"/>
                </a:schemeClr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1711436421119558E-2"/>
          <c:y val="2.5486599121346399E-3"/>
          <c:w val="0.96764133881277825"/>
          <c:h val="0.92563956387172031"/>
        </c:manualLayout>
      </c:layout>
      <c:lineChart>
        <c:grouping val="standard"/>
        <c:ser>
          <c:idx val="0"/>
          <c:order val="0"/>
          <c:tx>
            <c:strRef>
              <c:f>мун.долг!$N$15</c:f>
              <c:strCache>
                <c:ptCount val="1"/>
                <c:pt idx="0">
                  <c:v>Расходы на обслуживание муниципального долга</c:v>
                </c:pt>
              </c:strCache>
            </c:strRef>
          </c:tx>
          <c:spPr>
            <a:ln w="38100">
              <a:solidFill>
                <a:schemeClr val="accent6">
                  <a:lumMod val="50000"/>
                </a:schemeClr>
              </a:solidFill>
              <a:prstDash val="solid"/>
            </a:ln>
          </c:spPr>
          <c:marker>
            <c:symbol val="diamond"/>
            <c:size val="25"/>
            <c:spPr>
              <a:solidFill>
                <a:srgbClr val="FF5050"/>
              </a:solidFill>
              <a:ln w="31750">
                <a:solidFill>
                  <a:schemeClr val="accent6">
                    <a:lumMod val="50000"/>
                  </a:scheme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39700" prst="cross"/>
              </a:sp3d>
            </c:spPr>
          </c:marker>
          <c:dLbls>
            <c:dLbl>
              <c:idx val="0"/>
              <c:layout>
                <c:manualLayout>
                  <c:x val="-2.9879761651415204E-2"/>
                  <c:y val="-7.6342392684785376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0251333155472746E-2"/>
                  <c:y val="-6.745878010065363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7334567346924391E-2"/>
                  <c:y val="-5.8207532625594388E-2"/>
                </c:manualLayout>
              </c:layout>
              <c:dLblPos val="r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accent4">
                        <a:lumMod val="50000"/>
                      </a:schemeClr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мун.долг!$N$15</c:f>
              <c:strCache>
                <c:ptCount val="1"/>
                <c:pt idx="0">
                  <c:v>Расходы на обслуживание муниципального долга</c:v>
                </c:pt>
              </c:strCache>
            </c:strRef>
          </c:cat>
          <c:val>
            <c:numRef>
              <c:f>мун.долг!$O$15:$S$15</c:f>
              <c:numCache>
                <c:formatCode>#,##0</c:formatCode>
                <c:ptCount val="5"/>
                <c:pt idx="0">
                  <c:v>30621</c:v>
                </c:pt>
                <c:pt idx="1">
                  <c:v>29555</c:v>
                </c:pt>
                <c:pt idx="2">
                  <c:v>12386</c:v>
                </c:pt>
                <c:pt idx="3">
                  <c:v>4350</c:v>
                </c:pt>
                <c:pt idx="4">
                  <c:v>151</c:v>
                </c:pt>
              </c:numCache>
            </c:numRef>
          </c:val>
        </c:ser>
        <c:dLbls>
          <c:showVal val="1"/>
        </c:dLbls>
        <c:marker val="1"/>
        <c:axId val="106397056"/>
        <c:axId val="106407040"/>
      </c:lineChart>
      <c:catAx>
        <c:axId val="106397056"/>
        <c:scaling>
          <c:orientation val="minMax"/>
        </c:scaling>
        <c:delete val="1"/>
        <c:axPos val="b"/>
        <c:numFmt formatCode="dd/mm/yyyy" sourceLinked="1"/>
        <c:tickLblPos val="nextTo"/>
        <c:crossAx val="106407040"/>
        <c:crosses val="autoZero"/>
        <c:auto val="1"/>
        <c:lblAlgn val="ctr"/>
        <c:lblOffset val="100"/>
      </c:catAx>
      <c:valAx>
        <c:axId val="106407040"/>
        <c:scaling>
          <c:orientation val="minMax"/>
        </c:scaling>
        <c:delete val="1"/>
        <c:axPos val="l"/>
        <c:numFmt formatCode="#,##0" sourceLinked="1"/>
        <c:tickLblPos val="nextTo"/>
        <c:crossAx val="1063970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 rtl="0">
              <a:defRPr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8522501461133869"/>
          <c:y val="8.9233953282721351E-2"/>
          <c:w val="0.38672121566335482"/>
          <c:h val="0.15725453673129608"/>
        </c:manualLayout>
      </c:layout>
      <c:txPr>
        <a:bodyPr/>
        <a:lstStyle/>
        <a:p>
          <a:pPr rtl="0">
            <a:defRPr>
              <a:solidFill>
                <a:schemeClr val="accent4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B2F3-E2FA-4845-82D0-FF88E28E6A00}" type="datetimeFigureOut">
              <a:rPr lang="ru-RU" smtClean="0"/>
              <a:pPr/>
              <a:t>29.04.2019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CD6F6-E776-47EA-9B5E-B302BCA54F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CD6F6-E776-47EA-9B5E-B302BCA54FA0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5113655" y="7383194"/>
            <a:ext cx="2523932" cy="970671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05408" y="1035052"/>
            <a:ext cx="6047184" cy="1960033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05408" y="3000373"/>
            <a:ext cx="6047184" cy="23368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028700" y="8016876"/>
            <a:ext cx="4343400" cy="486833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028700" y="7534273"/>
            <a:ext cx="4343400" cy="486833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6294185" y="7669743"/>
            <a:ext cx="377190" cy="486833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86350" y="508000"/>
            <a:ext cx="1428750" cy="73152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508000"/>
            <a:ext cx="4686300" cy="73152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3009900" cy="2940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42900" y="5226050"/>
            <a:ext cx="3009900" cy="29416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E24DB-45AD-4B3A-90F1-3330AB4FAA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42900" y="366713"/>
            <a:ext cx="6172200" cy="7800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A3BBA-3250-4AF5-8EDE-40B615CF4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56659"/>
            <a:ext cx="6172200" cy="186537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510411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93592" y="8640064"/>
            <a:ext cx="1600200" cy="402336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" y="8641293"/>
            <a:ext cx="3195042" cy="4011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5276" y="9380"/>
            <a:ext cx="6847449" cy="9115865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5113655" y="790137"/>
            <a:ext cx="2523932" cy="970671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216724" y="8636000"/>
            <a:ext cx="1600200" cy="4064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4532" y="8641293"/>
            <a:ext cx="3195042" cy="4011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38292" y="1079499"/>
            <a:ext cx="377190" cy="40110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4851596" y="12508"/>
            <a:ext cx="2004646" cy="2533613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9379"/>
            <a:ext cx="6852725" cy="9125244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61953"/>
            <a:ext cx="5429250" cy="1816100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2178048"/>
            <a:ext cx="2914650" cy="3048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296584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296584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593592" y="8641292"/>
            <a:ext cx="1600200" cy="402336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" y="8641292"/>
            <a:ext cx="3195042" cy="4023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692140" y="8641292"/>
            <a:ext cx="377190" cy="40233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49" y="387643"/>
            <a:ext cx="800100" cy="8205216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3755" y="387643"/>
            <a:ext cx="435768" cy="402336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023755" y="4569499"/>
            <a:ext cx="435768" cy="402336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516672" y="387643"/>
            <a:ext cx="5143500" cy="40233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16672" y="4569499"/>
            <a:ext cx="514350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593592" y="8641292"/>
            <a:ext cx="1597914" cy="402336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" y="8641292"/>
            <a:ext cx="3195828" cy="4023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692140" y="8644128"/>
            <a:ext cx="377190" cy="402336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593592" y="8641292"/>
            <a:ext cx="1600200" cy="402336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42900" y="8642521"/>
            <a:ext cx="3195042" cy="4011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92140" y="8641292"/>
            <a:ext cx="377190" cy="40233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490219"/>
            <a:ext cx="685800" cy="79248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51892" y="490219"/>
            <a:ext cx="1828800" cy="79248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738438" y="426720"/>
            <a:ext cx="3957066" cy="79857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09232" y="8741664"/>
            <a:ext cx="1600200" cy="402336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51892" y="8741664"/>
            <a:ext cx="3857340" cy="402336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307932" y="8741664"/>
            <a:ext cx="377190" cy="402336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201195"/>
            <a:ext cx="685800" cy="85344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53678" y="498621"/>
            <a:ext cx="5500116" cy="73152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50" y="7823200"/>
            <a:ext cx="5500116" cy="9144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81144" y="8741664"/>
            <a:ext cx="1577340" cy="402336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77824" y="8742892"/>
            <a:ext cx="3711054" cy="402336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62894" y="8741664"/>
            <a:ext cx="274320" cy="402336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5276" y="18758"/>
            <a:ext cx="6847449" cy="9115865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9379"/>
            <a:ext cx="6852725" cy="9125244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4851596" y="6597880"/>
            <a:ext cx="2004646" cy="2533613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56659"/>
            <a:ext cx="6172200" cy="186537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510411"/>
            <a:ext cx="6172200" cy="6096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593592" y="8641292"/>
            <a:ext cx="1600200" cy="402336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42900" y="8642521"/>
            <a:ext cx="3195042" cy="401108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692140" y="8641292"/>
            <a:ext cx="377190" cy="402336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2.xml"/><Relationship Id="rId4" Type="http://schemas.openxmlformats.org/officeDocument/2006/relationships/oleObject" Target="../embeddings/_____Microsoft_Office_Excel_97-20031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6400800"/>
            <a:ext cx="4495800" cy="2057400"/>
          </a:xfrm>
          <a:prstGeom prst="rect">
            <a:avLst/>
          </a:prstGeom>
        </p:spPr>
        <p:txBody>
          <a:bodyPr vert="horz" lIns="45720" tIns="0" rIns="4572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ru-RU" sz="4000" dirty="0" smtClean="0">
                <a:solidFill>
                  <a:srgbClr val="CCFF33"/>
                </a:solidFill>
                <a:latin typeface="Arial Black" pitchFamily="34" charset="0"/>
              </a:rPr>
              <a:t>ИСПОЛНЕНИЕ БЮДЖЕТА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ru-RU" sz="4000" dirty="0" smtClean="0">
                <a:solidFill>
                  <a:srgbClr val="CCFF33"/>
                </a:solidFill>
                <a:latin typeface="Arial Black" pitchFamily="34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57200"/>
            <a:ext cx="4156810" cy="276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52400" y="152400"/>
            <a:ext cx="655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МУНИЦИПАЛЬНЫЕ ПРОГРАММЫ МУНИЦИПАЛЬНОГО ОБРАЗОВАНИЯ КАНЕВСКОЙ РАЙОН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" y="685800"/>
          <a:ext cx="6248400" cy="7109784"/>
        </p:xfrm>
        <a:graphic>
          <a:graphicData uri="http://schemas.openxmlformats.org/drawingml/2006/table">
            <a:tbl>
              <a:tblPr bandRow="1">
                <a:solidFill>
                  <a:srgbClr val="99CC00"/>
                </a:solidFill>
                <a:tableStyleId>{5C22544A-7EE6-4342-B048-85BDC9FD1C3A}</a:tableStyleId>
              </a:tblPr>
              <a:tblGrid>
                <a:gridCol w="304800"/>
                <a:gridCol w="2286001"/>
                <a:gridCol w="762000"/>
                <a:gridCol w="838200"/>
                <a:gridCol w="761999"/>
                <a:gridCol w="685800"/>
                <a:gridCol w="609600"/>
              </a:tblGrid>
              <a:tr h="6096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1000" u="none" strike="noStrike" dirty="0" err="1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000" u="none" strike="noStrike" dirty="0" err="1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показателя / наименование муниципальной программы муниципального образования </a:t>
                      </a:r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Каневской </a:t>
                      </a:r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Уточненный бюджет на 2018 год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Кассовое исполнение за 2018 год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% исполнения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Удельный вес в общем объеме, %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Динамика к </a:t>
                      </a:r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2017 </a:t>
                      </a:r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году</a:t>
                      </a:r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</a:tr>
              <a:tr h="244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Расходы всего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1 956 431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1 942 581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99,3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112,9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</a:tr>
              <a:tr h="2446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в том числе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</a:tr>
              <a:tr h="3489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Расходы в рамках муниципальных программ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1 811 901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1 800 169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99,4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92,7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114,0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</a:tr>
              <a:tr h="2446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Развитие здравоохранения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120 704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119 621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99,1</a:t>
                      </a:r>
                      <a:endParaRPr lang="ru-RU" sz="10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6,2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107,4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</a:tr>
              <a:tr h="2446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Развитие образования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1 174 756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1 171 438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99,7</a:t>
                      </a:r>
                      <a:endParaRPr lang="ru-RU" sz="10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60,3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108,3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</a:tr>
              <a:tr h="2446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Дети </a:t>
                      </a:r>
                      <a:r>
                        <a:rPr lang="ru-RU" sz="1000" u="none" strike="noStrike" dirty="0" err="1">
                          <a:latin typeface="Arial" pitchFamily="34" charset="0"/>
                          <a:cs typeface="Arial" pitchFamily="34" charset="0"/>
                        </a:rPr>
                        <a:t>Каневского</a:t>
                      </a:r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 района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121 085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120 208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99,3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6,2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114,9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</a:tr>
              <a:tr h="5093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Капитальный ремонт дорог и ремонт автомобильных дорог местного значения  </a:t>
                      </a:r>
                      <a:r>
                        <a:rPr lang="ru-RU" sz="1000" u="none" strike="noStrike" dirty="0" err="1">
                          <a:latin typeface="Arial" pitchFamily="34" charset="0"/>
                          <a:cs typeface="Arial" pitchFamily="34" charset="0"/>
                        </a:rPr>
                        <a:t>Каневского</a:t>
                      </a:r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 района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25 807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25 714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99,6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893,2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</a:tr>
              <a:tr h="2446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Обеспечение безопасности населения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16 670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10 977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65,9</a:t>
                      </a:r>
                      <a:endParaRPr lang="ru-RU" sz="10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110,4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</a:tr>
              <a:tr h="2446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Развитие культуры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164 546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164 544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0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8,5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115,6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</a:tr>
              <a:tr h="6248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Профилактика экстремизма, гармонизация межнациональных отношений и развитие гражданского общества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0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73,7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</a:tr>
              <a:tr h="2446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Развитие физической культуры и спорта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142 748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142 745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0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7,3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177,8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</a:tr>
              <a:tr h="3483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Экономическое развитие и инновационная экономика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1 103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1 103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0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115,3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</a:tr>
              <a:tr h="2446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Молодежь </a:t>
                      </a:r>
                      <a:r>
                        <a:rPr lang="ru-RU" sz="1000" u="none" strike="noStrike" dirty="0" err="1">
                          <a:latin typeface="Arial" pitchFamily="34" charset="0"/>
                          <a:cs typeface="Arial" pitchFamily="34" charset="0"/>
                        </a:rPr>
                        <a:t>Каневского</a:t>
                      </a:r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 района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9 384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9 383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0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141,6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</a:tr>
              <a:tr h="36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Муниципальная политика и развитие гражданского общества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8 670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8 670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0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108,5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</a:tr>
              <a:tr h="2446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Казачество </a:t>
                      </a:r>
                      <a:r>
                        <a:rPr lang="ru-RU" sz="1000" u="none" strike="noStrike" dirty="0" err="1">
                          <a:latin typeface="Arial" pitchFamily="34" charset="0"/>
                          <a:cs typeface="Arial" pitchFamily="34" charset="0"/>
                        </a:rPr>
                        <a:t>Каневского</a:t>
                      </a:r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 района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127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127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0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0,01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158,8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</a:tr>
              <a:tr h="5935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Формирование условий для духовно-нравственного развития граждан  муниципального образования Каневской район 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1 100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1 100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0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116,3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</a:tr>
              <a:tr h="2446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Информационное общество </a:t>
                      </a:r>
                      <a:r>
                        <a:rPr lang="ru-RU" sz="1000" u="none" strike="noStrike" dirty="0" err="1">
                          <a:latin typeface="Arial" pitchFamily="34" charset="0"/>
                          <a:cs typeface="Arial" pitchFamily="34" charset="0"/>
                        </a:rPr>
                        <a:t>Каневского</a:t>
                      </a:r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 района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7 063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6 994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99,0</a:t>
                      </a:r>
                      <a:endParaRPr lang="ru-RU" sz="10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45,8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</a:tr>
              <a:tr h="2446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Развитие сельского хозяйства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16 851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16 848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0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117,0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</a:tr>
              <a:tr h="2446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Развитие топливно-энергетического комплекса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1 220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628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51,5</a:t>
                      </a:r>
                      <a:endParaRPr lang="ru-RU" sz="10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0,03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163,3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</a:tr>
              <a:tr h="244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latin typeface="Arial" pitchFamily="34" charset="0"/>
                          <a:cs typeface="Arial" pitchFamily="34" charset="0"/>
                        </a:rPr>
                        <a:t>Непрограммные</a:t>
                      </a:r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 расходы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144 530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142 412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98,5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7,3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101,1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51" marR="4751" marT="4751" marB="0" anchor="b"/>
                </a:tc>
              </a:tr>
            </a:tbl>
          </a:graphicData>
        </a:graphic>
      </p:graphicFrame>
      <p:graphicFrame>
        <p:nvGraphicFramePr>
          <p:cNvPr id="6" name="Group 2087"/>
          <p:cNvGraphicFramePr>
            <a:graphicFrameLocks noGrp="1"/>
          </p:cNvGraphicFramePr>
          <p:nvPr>
            <p:ph sz="half" idx="4294967295"/>
          </p:nvPr>
        </p:nvGraphicFramePr>
        <p:xfrm>
          <a:off x="5486400" y="457200"/>
          <a:ext cx="1028700" cy="243840"/>
        </p:xfrm>
        <a:graphic>
          <a:graphicData uri="http://schemas.openxmlformats.org/drawingml/2006/table">
            <a:tbl>
              <a:tblPr/>
              <a:tblGrid>
                <a:gridCol w="1028700"/>
              </a:tblGrid>
              <a:tr h="152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04800" y="228600"/>
            <a:ext cx="6172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Муниципальная программа «Развитие здравоохранения»</a:t>
            </a:r>
          </a:p>
          <a:p>
            <a:pPr algn="ctr"/>
            <a:r>
              <a:rPr kumimoji="1"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kumimoji="1"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119 621 тыс.рублей</a:t>
            </a:r>
            <a:r>
              <a:rPr kumimoji="1"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в т.ч. средства краевого </a:t>
            </a:r>
            <a:r>
              <a:rPr kumimoji="1"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бюджета </a:t>
            </a:r>
            <a:r>
              <a:rPr kumimoji="1"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kumimoji="1"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116 173 тыс.рублей</a:t>
            </a:r>
            <a:r>
              <a:rPr kumimoji="1"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3315" name="TextBox 8"/>
          <p:cNvSpPr txBox="1">
            <a:spLocks noChangeArrowheads="1"/>
          </p:cNvSpPr>
          <p:nvPr/>
        </p:nvSpPr>
        <p:spPr bwMode="auto">
          <a:xfrm>
            <a:off x="228600" y="2286000"/>
            <a:ext cx="6477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Благоустройство территории МБУ «Каневская центральная районная больница» - 889 тыс.рублей;</a:t>
            </a:r>
          </a:p>
          <a:p>
            <a:pPr algn="just">
              <a:buFont typeface="Arial" charset="0"/>
              <a:buChar char="•"/>
            </a:pPr>
            <a:r>
              <a:rPr kumimoji="1"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Выполнение </a:t>
            </a:r>
            <a:r>
              <a:rPr kumimoji="1"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муниципального задания муниципальным бюджетным учреждением Каневская ЦРБ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70 257 тыс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рублей;  </a:t>
            </a:r>
          </a:p>
          <a:p>
            <a:pPr algn="just">
              <a:buFont typeface="Arial" charset="0"/>
              <a:buChar char="•"/>
            </a:pPr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отдельных государственных полномочий по предоставлению дополнительной денежной компенсации на усиленное питание доноров крови и (или) ее компонентов– </a:t>
            </a:r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506 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 рублей;</a:t>
            </a:r>
          </a:p>
          <a:p>
            <a:pPr algn="just">
              <a:buFont typeface="Arial" charset="0"/>
              <a:buChar char="•"/>
            </a:pP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Осуществление отдельных государственных полномочий по предоставлению мер социальной поддержки жертвам политических репрессий, труженикам тыла, ветеранам труда, ветеранам военной службы, достигшим возраста, дающего право на пенсию по старости, в бесплатном изготовлении и ремонте зубных протезов (кроме изготовленных из драгоценных металлов) в сложных клинических и технологических случаях зубопротезирования – </a:t>
            </a:r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2 040 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just">
              <a:buFont typeface="Arial" charset="0"/>
              <a:buChar char="•"/>
            </a:pP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отдельных государственных полномочий по предоставлению мер социальной поддержки отдельным группам населения в обеспечении лекарственными препаратами и медицинскими изделиями, кроме групп населения, получающих инсулины, </a:t>
            </a:r>
            <a:r>
              <a:rPr lang="ru-RU" sz="12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таблетированные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сахароснижающие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препараты, средства самоконтроля и </a:t>
            </a:r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диагностические 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средства, либо перенесших пересадки органов и тканей, получающих иммунодепрессанты – </a:t>
            </a:r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42 030 тыс.рублей</a:t>
            </a:r>
            <a:endParaRPr lang="ru-RU" sz="12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Rectangle 20"/>
          <p:cNvSpPr>
            <a:spLocks noChangeArrowheads="1"/>
          </p:cNvSpPr>
          <p:nvPr/>
        </p:nvSpPr>
        <p:spPr bwMode="auto">
          <a:xfrm>
            <a:off x="1828800" y="914400"/>
            <a:ext cx="4648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/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Совершенствование оказания специализированной, включая высокотехнологичную, медицинской помощи, скорой, в том числе скорой специализированной, медицинской помощи, медицинской эвакуации</a:t>
            </a:r>
          </a:p>
        </p:txBody>
      </p:sp>
      <p:sp>
        <p:nvSpPr>
          <p:cNvPr id="13317" name="Rectangle 21"/>
          <p:cNvSpPr>
            <a:spLocks noChangeArrowheads="1"/>
          </p:cNvSpPr>
          <p:nvPr/>
        </p:nvSpPr>
        <p:spPr bwMode="auto">
          <a:xfrm>
            <a:off x="1828800" y="1905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115 722 тыс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рублей, в т.ч. средства краевого и федерального бюджетов </a:t>
            </a:r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114 833тыс.рублей</a:t>
            </a:r>
            <a:endParaRPr lang="ru-RU" sz="12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22"/>
          <p:cNvSpPr>
            <a:spLocks noChangeArrowheads="1"/>
          </p:cNvSpPr>
          <p:nvPr/>
        </p:nvSpPr>
        <p:spPr bwMode="auto">
          <a:xfrm>
            <a:off x="228600" y="6019800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Кадровое обеспечение системы здравоохранения муниципального образования Каневской район  на 2015-2020 годы</a:t>
            </a:r>
            <a:endParaRPr lang="ru-RU" sz="12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Rectangle 23"/>
          <p:cNvSpPr>
            <a:spLocks noChangeArrowheads="1"/>
          </p:cNvSpPr>
          <p:nvPr/>
        </p:nvSpPr>
        <p:spPr bwMode="auto">
          <a:xfrm>
            <a:off x="381000" y="685800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3 899 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 рублей, в т.ч. средства краевого </a:t>
            </a:r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бюджета –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1 340 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sp>
        <p:nvSpPr>
          <p:cNvPr id="13320" name="TextBox 12"/>
          <p:cNvSpPr txBox="1">
            <a:spLocks noChangeArrowheads="1"/>
          </p:cNvSpPr>
          <p:nvPr/>
        </p:nvSpPr>
        <p:spPr bwMode="auto">
          <a:xfrm>
            <a:off x="381000" y="7467600"/>
            <a:ext cx="617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Повышение квалификации и переподготовка медицинских работников – </a:t>
            </a:r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1 396 тыс.рублей;</a:t>
            </a:r>
          </a:p>
          <a:p>
            <a:pPr algn="just">
              <a:buFont typeface="Arial" charset="0"/>
              <a:buChar char="•"/>
            </a:pPr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Компенсация расходов на оплату жилых помещений, отопления и освещения работникам государственных и муниципальных учреждений, проживающим и работающим в сельской местности- 2 503 тыс.рублей.</a:t>
            </a:r>
          </a:p>
        </p:txBody>
      </p:sp>
      <p:pic>
        <p:nvPicPr>
          <p:cNvPr id="40976" name="Picture 16" descr="https://im0-tub-ru.yandex.net/i?id=63efb61cd412f3e1d0b5a4e7614c540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867400"/>
            <a:ext cx="1305339" cy="1334347"/>
          </a:xfrm>
          <a:prstGeom prst="rect">
            <a:avLst/>
          </a:prstGeom>
          <a:noFill/>
        </p:spPr>
      </p:pic>
      <p:pic>
        <p:nvPicPr>
          <p:cNvPr id="40980" name="Picture 20" descr="https://im0-tub-ru.yandex.net/i?id=db9540fb0b58ea3c8c28843668ab9df6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0"/>
            <a:ext cx="1609344" cy="1319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81000" y="9144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Развитие дошкольного образования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505200" y="1447800"/>
            <a:ext cx="335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 </a:t>
            </a:r>
          </a:p>
          <a:p>
            <a:pPr algn="ctr"/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Развитие начального общего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основного общего, среднего общего образования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304800" y="4419600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Развитие дополнительного образования детей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3657600" y="6248400"/>
            <a:ext cx="2879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/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выполнения функций в области образования</a:t>
            </a: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228600" y="1676400"/>
            <a:ext cx="320040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выполнение муниципальных заданий 36-ю муниципальными дошкольными образовательными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организациями –  </a:t>
            </a:r>
            <a:r>
              <a:rPr lang="ru-RU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405 167 тыс</a:t>
            </a:r>
            <a:r>
              <a:rPr lang="ru-RU" sz="9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рублей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  </a:t>
            </a:r>
          </a:p>
          <a:p>
            <a:pPr algn="just">
              <a:buFont typeface="Arial" charset="0"/>
              <a:buChar char="•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государственных полномочий по финансовому обеспечению получения образования в частных дошкольных и общеобразовательных организациях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3 510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Arial" charset="0"/>
              <a:buChar char="•"/>
            </a:pP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капитального ремонта учреждений</a:t>
            </a:r>
            <a:r>
              <a:rPr lang="en-US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605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тыс.рублей;</a:t>
            </a:r>
          </a:p>
          <a:p>
            <a:pPr algn="just">
              <a:buFont typeface="Arial" charset="0"/>
              <a:buChar char="•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компенсация расходов на оплату жилых помещений, отопления и освещения педагогическим работникам муниципальных учреждений, проживающим и работающим в сельской местности </a:t>
            </a:r>
            <a:r>
              <a:rPr lang="ru-RU" sz="9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7 481 тыс</a:t>
            </a:r>
            <a:r>
              <a:rPr lang="ru-RU" sz="9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рублей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Arial" charset="0"/>
              <a:buChar char="•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выплата компенсации части родительской платы за присмотр и уход за детьми, посещающими образовательные организации, реализующие образовательную программу дошкольного образования </a:t>
            </a:r>
            <a:r>
              <a:rPr lang="ru-RU" sz="9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7 952 тыс</a:t>
            </a:r>
            <a:r>
              <a:rPr lang="ru-RU" sz="9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рублей</a:t>
            </a:r>
            <a:endParaRPr lang="ru-RU" sz="9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4" name="Скругленный прямоугольник 9"/>
          <p:cNvSpPr>
            <a:spLocks noChangeArrowheads="1"/>
          </p:cNvSpPr>
          <p:nvPr/>
        </p:nvSpPr>
        <p:spPr bwMode="auto">
          <a:xfrm>
            <a:off x="381000" y="1371600"/>
            <a:ext cx="2971800" cy="328613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424 715 тыс</a:t>
            </a:r>
            <a:r>
              <a:rPr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рублей, в т.ч. средства краевого бюджета </a:t>
            </a:r>
            <a:r>
              <a:rPr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301 937 тыс.рублей</a:t>
            </a:r>
            <a:endParaRPr lang="ru-RU" sz="10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3505200" y="2438400"/>
            <a:ext cx="3124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выполнение муниципальных заданий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29-ю муниципальными  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общеобразовательными  организациями – </a:t>
            </a:r>
            <a:r>
              <a:rPr lang="ru-RU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567 424 тыс</a:t>
            </a:r>
            <a:r>
              <a:rPr lang="ru-RU" sz="9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рублей</a:t>
            </a:r>
            <a:r>
              <a:rPr lang="ru-RU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капитального ремонта учреждений</a:t>
            </a:r>
            <a:r>
              <a:rPr lang="en-US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–  </a:t>
            </a:r>
            <a:r>
              <a:rPr lang="ru-RU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1 126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тыс.рублей;</a:t>
            </a:r>
            <a:endParaRPr lang="ru-RU" sz="900" b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организация питания и обеспечение молочной продукцией учащихся в общеобразовательных организациях – </a:t>
            </a:r>
            <a:r>
              <a:rPr lang="ru-RU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16 952 тыс.рублей;</a:t>
            </a:r>
            <a:endParaRPr lang="ru-RU" sz="900" b="1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компенсация расходов на оплату жилых помещений, отопления и освещения педагогическим работникам муниципальных учреждений, проживающим и работающим в сельской местности – </a:t>
            </a:r>
            <a:r>
              <a:rPr lang="ru-RU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12 139 тыс</a:t>
            </a:r>
            <a:r>
              <a:rPr lang="ru-RU" sz="9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рублей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обеспечение льготным питанием учащихся из многодетных семей в муниципальных общеобразовательных организациях </a:t>
            </a:r>
            <a:r>
              <a:rPr lang="ru-RU" sz="9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2 899 тыс</a:t>
            </a:r>
            <a:r>
              <a:rPr lang="ru-RU" sz="9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рублей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;</a:t>
            </a:r>
          </a:p>
          <a:p>
            <a:pPr>
              <a:buFont typeface="Arial" charset="0"/>
              <a:buChar char="•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проведение капитального ремонта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спортивного зала МБОУ общеобразовательных школы № 34– </a:t>
            </a:r>
            <a:r>
              <a:rPr lang="ru-RU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2 855 тыс</a:t>
            </a:r>
            <a:r>
              <a:rPr lang="ru-RU" sz="9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рублей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приобретение </a:t>
            </a:r>
            <a:r>
              <a:rPr lang="en-US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автобусов для общеобразовательных организаций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10 000 </a:t>
            </a:r>
            <a:r>
              <a:rPr lang="ru-RU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9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материально-техническое обеспечение пунктов проведения экзаменов для государственной итоговой аттестации – </a:t>
            </a:r>
            <a:r>
              <a:rPr lang="ru-RU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1 506 тыс</a:t>
            </a:r>
            <a:r>
              <a:rPr lang="ru-RU" sz="9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рублей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реализация других мероприятий  - </a:t>
            </a:r>
            <a:r>
              <a:rPr lang="ru-RU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460 </a:t>
            </a:r>
            <a:r>
              <a:rPr lang="ru-RU" sz="9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 рублей.</a:t>
            </a:r>
          </a:p>
        </p:txBody>
      </p:sp>
      <p:sp>
        <p:nvSpPr>
          <p:cNvPr id="14346" name="Скругленный прямоугольник 13"/>
          <p:cNvSpPr>
            <a:spLocks noChangeArrowheads="1"/>
          </p:cNvSpPr>
          <p:nvPr/>
        </p:nvSpPr>
        <p:spPr bwMode="auto">
          <a:xfrm>
            <a:off x="3657600" y="2057400"/>
            <a:ext cx="2895600" cy="30480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615 361 тыс</a:t>
            </a:r>
            <a:r>
              <a:rPr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рублей, в т.ч. средства краевого бюджета </a:t>
            </a:r>
            <a:r>
              <a:rPr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494 394 тыс.рублей</a:t>
            </a:r>
            <a:endParaRPr lang="ru-RU" sz="10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TextBox 12"/>
          <p:cNvSpPr txBox="1">
            <a:spLocks noChangeArrowheads="1"/>
          </p:cNvSpPr>
          <p:nvPr/>
        </p:nvSpPr>
        <p:spPr bwMode="auto">
          <a:xfrm>
            <a:off x="304800" y="5410200"/>
            <a:ext cx="31067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выполнение муниципальных заданий 2-мя муниципальными организациями, реализующими  дополнительные образовательные программы (МБУ ДО ДЮСШ «Олимпиец» и МАУ ДО ЦДТ «Радуга») – </a:t>
            </a:r>
            <a:r>
              <a:rPr lang="ru-RU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40 183 тыс</a:t>
            </a:r>
            <a:r>
              <a:rPr lang="ru-RU" sz="9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рублей;</a:t>
            </a:r>
          </a:p>
          <a:p>
            <a:pPr algn="just">
              <a:buFont typeface="Arial" charset="0"/>
              <a:buChar char="•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компенсация расходов на оплату жилых помещений, отопления и освещения педагогическим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работникам муниципальных учреждений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проживающим 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 работающим в сельской местности – </a:t>
            </a:r>
            <a:r>
              <a:rPr lang="ru-RU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544 тыс</a:t>
            </a:r>
            <a:r>
              <a:rPr lang="ru-RU" sz="9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рублей;</a:t>
            </a:r>
          </a:p>
        </p:txBody>
      </p:sp>
      <p:sp>
        <p:nvSpPr>
          <p:cNvPr id="14348" name="Скругленный прямоугольник 14"/>
          <p:cNvSpPr>
            <a:spLocks noChangeArrowheads="1"/>
          </p:cNvSpPr>
          <p:nvPr/>
        </p:nvSpPr>
        <p:spPr bwMode="auto">
          <a:xfrm>
            <a:off x="609600" y="5029200"/>
            <a:ext cx="2743200" cy="328613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40 727 тыс.рублей </a:t>
            </a:r>
            <a:r>
              <a:rPr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т.ч. средства краевого бюджета  </a:t>
            </a:r>
            <a:r>
              <a:rPr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544 </a:t>
            </a:r>
            <a:r>
              <a:rPr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sp>
        <p:nvSpPr>
          <p:cNvPr id="14349" name="Скругленный прямоугольник 17"/>
          <p:cNvSpPr>
            <a:spLocks noChangeArrowheads="1"/>
          </p:cNvSpPr>
          <p:nvPr/>
        </p:nvSpPr>
        <p:spPr bwMode="auto">
          <a:xfrm>
            <a:off x="3581400" y="7010400"/>
            <a:ext cx="2895600" cy="304800"/>
          </a:xfrm>
          <a:prstGeom prst="roundRect">
            <a:avLst>
              <a:gd name="adj" fmla="val 3624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85 203 тыс.рублей </a:t>
            </a:r>
            <a:r>
              <a:rPr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т.ч. средства краевого бюджета  </a:t>
            </a:r>
            <a:r>
              <a:rPr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7 015 тыс.рублей</a:t>
            </a:r>
            <a:endParaRPr lang="ru-RU" sz="10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50" name="TextBox 18"/>
          <p:cNvSpPr txBox="1">
            <a:spLocks noChangeArrowheads="1"/>
          </p:cNvSpPr>
          <p:nvPr/>
        </p:nvSpPr>
        <p:spPr bwMode="auto">
          <a:xfrm>
            <a:off x="3429000" y="7315200"/>
            <a:ext cx="32321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обеспечение выполнения функций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4-х 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казенных учреждений, обеспечивающих деятельность системы образования по основным направлениям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 – </a:t>
            </a:r>
            <a:r>
              <a:rPr lang="ru-RU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84 762 тыс. </a:t>
            </a:r>
            <a:r>
              <a:rPr lang="ru-RU" sz="9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рублей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just">
              <a:buFont typeface="Arial" charset="0"/>
              <a:buChar char="•"/>
            </a:pP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мер социальной поддержки, предоставляемых гражданину в период обучения по договору о целевом обучении – </a:t>
            </a:r>
            <a:r>
              <a:rPr lang="ru-RU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188 </a:t>
            </a:r>
            <a:r>
              <a:rPr lang="ru-RU" sz="9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проведение ежегодной августовской педагогической конференции , организация проведения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ЕГЭ – </a:t>
            </a:r>
            <a:r>
              <a:rPr lang="ru-RU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252 </a:t>
            </a:r>
            <a:r>
              <a:rPr lang="ru-RU" sz="9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тыс.. рублей. </a:t>
            </a:r>
          </a:p>
        </p:txBody>
      </p:sp>
      <p:sp>
        <p:nvSpPr>
          <p:cNvPr id="14351" name="TextBox 5"/>
          <p:cNvSpPr txBox="1">
            <a:spLocks noChangeArrowheads="1"/>
          </p:cNvSpPr>
          <p:nvPr/>
        </p:nvSpPr>
        <p:spPr bwMode="auto">
          <a:xfrm>
            <a:off x="152400" y="6934200"/>
            <a:ext cx="3276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 </a:t>
            </a:r>
          </a:p>
          <a:p>
            <a:pPr algn="ctr"/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Содействие созданию в муниципальном образовании Каневской район (исходя из прогнозируемой потребности) новых мест в общеобразовательных организациях</a:t>
            </a:r>
          </a:p>
        </p:txBody>
      </p:sp>
      <p:sp>
        <p:nvSpPr>
          <p:cNvPr id="14352" name="TextBox 12"/>
          <p:cNvSpPr txBox="1">
            <a:spLocks noChangeArrowheads="1"/>
          </p:cNvSpPr>
          <p:nvPr/>
        </p:nvSpPr>
        <p:spPr bwMode="auto">
          <a:xfrm>
            <a:off x="304800" y="8458200"/>
            <a:ext cx="3124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Реконструкция МБОУ СОШ № 2 с увеличением вместимости и выделением блока начального образования на 400 мест.</a:t>
            </a:r>
          </a:p>
        </p:txBody>
      </p:sp>
      <p:sp>
        <p:nvSpPr>
          <p:cNvPr id="14353" name="Скругленный прямоугольник 17"/>
          <p:cNvSpPr>
            <a:spLocks noChangeArrowheads="1"/>
          </p:cNvSpPr>
          <p:nvPr/>
        </p:nvSpPr>
        <p:spPr bwMode="auto">
          <a:xfrm>
            <a:off x="381000" y="8229600"/>
            <a:ext cx="2970213" cy="22860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5 432 </a:t>
            </a:r>
            <a:r>
              <a:rPr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04800" y="152400"/>
            <a:ext cx="4724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Муниципальная программа «Развитие </a:t>
            </a:r>
            <a:r>
              <a:rPr kumimoji="1"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образования»</a:t>
            </a:r>
          </a:p>
          <a:p>
            <a:pPr algn="ctr"/>
            <a:r>
              <a:rPr kumimoji="1"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( 1 171 438 тыс.рублей, </a:t>
            </a:r>
            <a:r>
              <a:rPr kumimoji="1"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т.ч. средства краевого </a:t>
            </a:r>
            <a:r>
              <a:rPr kumimoji="1"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бюджета </a:t>
            </a:r>
            <a:r>
              <a:rPr kumimoji="1"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kumimoji="1"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803 890 тыс.рублей</a:t>
            </a:r>
            <a:r>
              <a:rPr kumimoji="1"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39942" name="Picture 6" descr="https://e.sfu-kras.ru/pluginfile.php/1020439/course/overviewfiles/%D0%BF%D0%B5%D0%B4%D0%B0%D0%B3%D0%BE%D0%B3%D0%B8%D1%87%D0%B5%D1%81%D0%BA%D0%B0%D1%8F%20%D1%82%D0%B8%D1%82%D1%83%D0%B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52400"/>
            <a:ext cx="1600200" cy="1286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800" name="Group 48"/>
          <p:cNvGraphicFramePr>
            <a:graphicFrameLocks noGrp="1"/>
          </p:cNvGraphicFramePr>
          <p:nvPr>
            <p:ph/>
          </p:nvPr>
        </p:nvGraphicFramePr>
        <p:xfrm>
          <a:off x="2133600" y="152400"/>
          <a:ext cx="4267200" cy="94488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 программа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«Дети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Каневского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района»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(120 203 тыс.рублей , в т.ч. средства краевого бюджета – 113 292 тыс.рублей)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64" name="Rectangle 36"/>
          <p:cNvSpPr>
            <a:spLocks noChangeArrowheads="1"/>
          </p:cNvSpPr>
          <p:nvPr/>
        </p:nvSpPr>
        <p:spPr bwMode="auto">
          <a:xfrm>
            <a:off x="1676400" y="1143001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ru-RU" sz="1200" b="1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  <a:r>
              <a:rPr kumimoji="1"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kumimoji="1"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отдыха, оздоровления и занятости детей и подростков</a:t>
            </a:r>
          </a:p>
        </p:txBody>
      </p:sp>
      <p:sp>
        <p:nvSpPr>
          <p:cNvPr id="15365" name="Rectangle 37"/>
          <p:cNvSpPr>
            <a:spLocks noChangeArrowheads="1"/>
          </p:cNvSpPr>
          <p:nvPr/>
        </p:nvSpPr>
        <p:spPr bwMode="auto">
          <a:xfrm>
            <a:off x="1905000" y="1752600"/>
            <a:ext cx="464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12 853 тыс.рублей</a:t>
            </a:r>
            <a:r>
              <a:rPr kumimoji="1"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в т.ч средства краевого бюджета </a:t>
            </a:r>
            <a:r>
              <a:rPr kumimoji="1"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– 6 487 тыс.рублей</a:t>
            </a:r>
            <a:endParaRPr kumimoji="1" lang="ru-RU" sz="10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Rectangle 38"/>
          <p:cNvSpPr>
            <a:spLocks noChangeArrowheads="1"/>
          </p:cNvSpPr>
          <p:nvPr/>
        </p:nvSpPr>
        <p:spPr bwMode="auto">
          <a:xfrm>
            <a:off x="381000" y="2057400"/>
            <a:ext cx="601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деятельности МБУ лагеря «Факел» -  </a:t>
            </a:r>
            <a:r>
              <a:rPr kumimoji="1"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4 350 тыс.рублей</a:t>
            </a:r>
            <a:r>
              <a:rPr kumimoji="1"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kumimoji="1"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</a:t>
            </a:r>
            <a:r>
              <a:rPr kumimoji="1"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отдыха и оздоровления детей- </a:t>
            </a:r>
            <a:r>
              <a:rPr kumimoji="1"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8 503 </a:t>
            </a:r>
            <a:r>
              <a:rPr kumimoji="1"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sp>
        <p:nvSpPr>
          <p:cNvPr id="15367" name="Rectangle 39"/>
          <p:cNvSpPr>
            <a:spLocks noChangeArrowheads="1"/>
          </p:cNvSpPr>
          <p:nvPr/>
        </p:nvSpPr>
        <p:spPr bwMode="auto">
          <a:xfrm>
            <a:off x="2057400" y="2438400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ru-RU" sz="1200" b="1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/>
            <a:r>
              <a:rPr kumimoji="1"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Дети-сироты  </a:t>
            </a:r>
          </a:p>
        </p:txBody>
      </p:sp>
      <p:sp>
        <p:nvSpPr>
          <p:cNvPr id="15368" name="Rectangle 40"/>
          <p:cNvSpPr>
            <a:spLocks noChangeArrowheads="1"/>
          </p:cNvSpPr>
          <p:nvPr/>
        </p:nvSpPr>
        <p:spPr bwMode="auto">
          <a:xfrm>
            <a:off x="838200" y="2895600"/>
            <a:ext cx="45704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99 117 тыс.рублей</a:t>
            </a:r>
            <a:r>
              <a:rPr kumimoji="1"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в т.ч средства краевого бюджета – </a:t>
            </a:r>
            <a:r>
              <a:rPr kumimoji="1"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99 117 тыс.рублей</a:t>
            </a:r>
            <a:endParaRPr kumimoji="1" lang="ru-RU" sz="10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Rectangle 41"/>
          <p:cNvSpPr>
            <a:spLocks noChangeArrowheads="1"/>
          </p:cNvSpPr>
          <p:nvPr/>
        </p:nvSpPr>
        <p:spPr bwMode="auto">
          <a:xfrm>
            <a:off x="304800" y="3200400"/>
            <a:ext cx="6400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Выплата единовременного пособия детям-сиротам и детям оставшимся без попечения родителей, и лицам из их числа на государственную регистрацию права собственности -  </a:t>
            </a:r>
            <a:r>
              <a:rPr kumimoji="1"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 тыс.рублей;  </a:t>
            </a:r>
            <a:endParaRPr kumimoji="1" lang="ru-RU" sz="10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kumimoji="1"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ежемесячных денежных выплат на содержание детей-сирот и детей, оставшихся без попечения родителей, переданных под опеку на воспитание в приемные и патронатные семьи, а также ежемесячное вознаграждение , причитающееся приемному родителю </a:t>
            </a:r>
            <a:r>
              <a:rPr kumimoji="1"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kumimoji="1"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патронатному </a:t>
            </a:r>
            <a:r>
              <a:rPr kumimoji="1"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воспитателю  –  </a:t>
            </a:r>
          </a:p>
          <a:p>
            <a:r>
              <a:rPr kumimoji="1"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80 852 тыс.рублей</a:t>
            </a:r>
            <a:r>
              <a:rPr kumimoji="1"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kumimoji="1"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подвоза детей-сирот и детей, оставшихся без попечения родителей,</a:t>
            </a:r>
          </a:p>
          <a:p>
            <a:r>
              <a:rPr kumimoji="1"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находящихся под опекой (попечительством), в приемных или патронатных семьях (в том числе кровных детей) к месту отдыха и обратно - </a:t>
            </a:r>
            <a:r>
              <a:rPr kumimoji="1"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45 </a:t>
            </a:r>
            <a:r>
              <a:rPr kumimoji="1"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тыс.рублей;</a:t>
            </a:r>
          </a:p>
          <a:p>
            <a:pPr>
              <a:buFont typeface="Wingdings" pitchFamily="2" charset="2"/>
              <a:buChar char="Ø"/>
            </a:pPr>
            <a:r>
              <a:rPr kumimoji="1"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Предоставление жилых помещений детям-сиротам и детям, оставшимся без попечения родителей, и лицам из их числа по договорам найма специализированных жилых помещений – </a:t>
            </a:r>
            <a:r>
              <a:rPr kumimoji="1"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18 315 тыс.рублей</a:t>
            </a:r>
            <a:r>
              <a:rPr kumimoji="1"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370" name="Rectangle 42"/>
          <p:cNvSpPr>
            <a:spLocks noChangeArrowheads="1"/>
          </p:cNvSpPr>
          <p:nvPr/>
        </p:nvSpPr>
        <p:spPr bwMode="auto">
          <a:xfrm>
            <a:off x="1295400" y="6781800"/>
            <a:ext cx="358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ru-RU" sz="1200" b="1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  <a:r>
              <a:rPr kumimoji="1"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kumimoji="1"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Отдельные мероприятия по</a:t>
            </a:r>
          </a:p>
          <a:p>
            <a:pPr algn="ctr"/>
            <a:r>
              <a:rPr kumimoji="1"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управлению реализацией программы</a:t>
            </a:r>
          </a:p>
        </p:txBody>
      </p:sp>
      <p:sp>
        <p:nvSpPr>
          <p:cNvPr id="15371" name="Rectangle 43"/>
          <p:cNvSpPr>
            <a:spLocks noChangeArrowheads="1"/>
          </p:cNvSpPr>
          <p:nvPr/>
        </p:nvSpPr>
        <p:spPr bwMode="auto">
          <a:xfrm>
            <a:off x="1066800" y="7467600"/>
            <a:ext cx="43941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7 688 </a:t>
            </a:r>
            <a:r>
              <a:rPr kumimoji="1"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тыс.рублей, в т.ч средства краевого бюджета – </a:t>
            </a:r>
            <a:r>
              <a:rPr kumimoji="1"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7 688 тыс.рублей</a:t>
            </a:r>
            <a:endParaRPr kumimoji="1" lang="ru-RU" sz="10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2" name="Rectangle 44"/>
          <p:cNvSpPr>
            <a:spLocks noChangeArrowheads="1"/>
          </p:cNvSpPr>
          <p:nvPr/>
        </p:nvSpPr>
        <p:spPr bwMode="auto">
          <a:xfrm>
            <a:off x="304800" y="7848600"/>
            <a:ext cx="601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и осуществление деятельности по опеке и попечительству в отношении несовершеннолетних, по организации оздоровления и отдыха детей и осуществлению</a:t>
            </a:r>
          </a:p>
          <a:p>
            <a:r>
              <a:rPr kumimoji="1"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контроля за использованием детьми-сиротами и детьми, оставшимися без попечения родителей, предоставленных им жилых помещений 5 200 тыс.рублей</a:t>
            </a:r>
          </a:p>
        </p:txBody>
      </p:sp>
      <p:sp>
        <p:nvSpPr>
          <p:cNvPr id="15373" name="Rectangle 45"/>
          <p:cNvSpPr>
            <a:spLocks noChangeArrowheads="1"/>
          </p:cNvSpPr>
          <p:nvPr/>
        </p:nvSpPr>
        <p:spPr bwMode="auto">
          <a:xfrm>
            <a:off x="457200" y="5257800"/>
            <a:ext cx="289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ru-RU" sz="1200" b="1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  <a:r>
              <a:rPr kumimoji="1"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kumimoji="1"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Одаренные дети </a:t>
            </a:r>
            <a:r>
              <a:rPr kumimoji="1" lang="ru-RU" sz="1200" b="1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Каневского</a:t>
            </a:r>
            <a:r>
              <a:rPr kumimoji="1"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  <p:sp>
        <p:nvSpPr>
          <p:cNvPr id="15374" name="Rectangle 46"/>
          <p:cNvSpPr>
            <a:spLocks noChangeArrowheads="1"/>
          </p:cNvSpPr>
          <p:nvPr/>
        </p:nvSpPr>
        <p:spPr bwMode="auto">
          <a:xfrm>
            <a:off x="1371600" y="5867400"/>
            <a:ext cx="11095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550 </a:t>
            </a:r>
            <a:r>
              <a:rPr kumimoji="1"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sp>
        <p:nvSpPr>
          <p:cNvPr id="15375" name="Rectangle 47"/>
          <p:cNvSpPr>
            <a:spLocks noChangeArrowheads="1"/>
          </p:cNvSpPr>
          <p:nvPr/>
        </p:nvSpPr>
        <p:spPr bwMode="auto">
          <a:xfrm>
            <a:off x="381000" y="6172200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Проведение мероприятий для одаренных детей </a:t>
            </a:r>
            <a:r>
              <a:rPr lang="ru-RU" sz="10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Каневского</a:t>
            </a:r>
            <a:r>
              <a:rPr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района – </a:t>
            </a:r>
            <a:r>
              <a:rPr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550 </a:t>
            </a:r>
            <a:r>
              <a:rPr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pic>
        <p:nvPicPr>
          <p:cNvPr id="39938" name="Picture 2" descr="http://expert.tsk.ru/upload/iblock/227/lo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5334000"/>
            <a:ext cx="1600200" cy="1478244"/>
          </a:xfrm>
          <a:prstGeom prst="rect">
            <a:avLst/>
          </a:prstGeom>
          <a:noFill/>
        </p:spPr>
      </p:pic>
      <p:pic>
        <p:nvPicPr>
          <p:cNvPr id="39940" name="Picture 4" descr="http://266.xn----7sbbadpbg1akjuy5bgdm5a.xn--p1ai/wp-content/uploads/2017/12/%D1%8D%D0%BC%D0%B1%D0%BB%D0%B5%D0%BC%D0%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0614"/>
            <a:ext cx="1824317" cy="1760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25" name="Group 25"/>
          <p:cNvGraphicFramePr>
            <a:graphicFrameLocks noGrp="1"/>
          </p:cNvGraphicFramePr>
          <p:nvPr>
            <p:ph sz="half" idx="1"/>
          </p:nvPr>
        </p:nvGraphicFramePr>
        <p:xfrm>
          <a:off x="228600" y="152400"/>
          <a:ext cx="4572000" cy="944880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5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 программа «Развитие культуры»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(164 543 тыс.рублей, в т.ч.средства краевого и федерального бюджетов  – 27 143 тыс.рублей)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228600" y="1371600"/>
            <a:ext cx="32004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100" b="1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/>
            <a:r>
              <a:rPr lang="ru-RU" sz="11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Организация и проведение культурно-массовых мероприятий </a:t>
            </a:r>
          </a:p>
          <a:p>
            <a:pPr algn="ctr"/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(44 834 тыс.рублей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в т.ч. средства краевого бюджета – </a:t>
            </a:r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11 437тыс.рублей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1" lang="ru-RU" sz="11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28600" y="22860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">
              <a:buFont typeface="Wingdings" pitchFamily="2" charset="2"/>
              <a:buChar char="§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деятельности МАУ «Каневской районный Дворец культуры» -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30 465 тыс.рублей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fontAlgn="b">
              <a:buFont typeface="Wingdings" pitchFamily="2" charset="2"/>
              <a:buChar char="§"/>
            </a:pP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Поэтапное повышение уровня средней заработной платы работников муниципальных учреждений Краснодарского края в целях выполнения Указа Президента Российской Федерации </a:t>
            </a: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–14 270 тыс.рублей</a:t>
            </a:r>
            <a:endParaRPr kumimoji="1" lang="ru-RU" sz="9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3429000" y="220980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100" b="1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/>
            <a:r>
              <a:rPr lang="ru-RU" sz="11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Публичное представление музейных предметов и коллекций </a:t>
            </a:r>
          </a:p>
          <a:p>
            <a:pPr algn="ctr"/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(5 788 тыс.рублей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в т.ч. средства краевого бюджета </a:t>
            </a:r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– 2 193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тыс.рублей)</a:t>
            </a:r>
          </a:p>
        </p:txBody>
      </p: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228600" y="3276600"/>
            <a:ext cx="320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1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u="sng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  <a:endParaRPr lang="ru-RU" sz="1100" b="1" u="sng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Организация библиотечно-информационного обслуживания населения </a:t>
            </a:r>
          </a:p>
          <a:p>
            <a:pPr algn="ctr"/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(20 874 тыс.рублей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в т.ч. средства краевого и федерального бюджетов – </a:t>
            </a:r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7 218 тыс.рублей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6392" name="Rectangle 16"/>
          <p:cNvSpPr>
            <a:spLocks noChangeArrowheads="1"/>
          </p:cNvSpPr>
          <p:nvPr/>
        </p:nvSpPr>
        <p:spPr bwMode="auto">
          <a:xfrm>
            <a:off x="228600" y="55626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100" b="1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/>
            <a:r>
              <a:rPr lang="ru-RU" sz="11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Развитие дополнительного образования детей</a:t>
            </a:r>
          </a:p>
          <a:p>
            <a:pPr algn="ctr"/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(65 607 тыс.рублей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 в т.ч. средства краевого бюджета – </a:t>
            </a:r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649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тыс.рублей)</a:t>
            </a:r>
          </a:p>
        </p:txBody>
      </p:sp>
      <p:sp>
        <p:nvSpPr>
          <p:cNvPr id="16393" name="Rectangle 18"/>
          <p:cNvSpPr>
            <a:spLocks noChangeArrowheads="1"/>
          </p:cNvSpPr>
          <p:nvPr/>
        </p:nvSpPr>
        <p:spPr bwMode="auto">
          <a:xfrm>
            <a:off x="3429000" y="58674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100" b="1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/>
            <a:r>
              <a:rPr lang="ru-RU" sz="11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Культура </a:t>
            </a:r>
            <a:r>
              <a:rPr lang="ru-RU" sz="1100" b="1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Каневского</a:t>
            </a:r>
            <a:r>
              <a:rPr lang="ru-RU" sz="11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района</a:t>
            </a:r>
          </a:p>
          <a:p>
            <a:pPr algn="ctr"/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(2 </a:t>
            </a:r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970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тыс.рублей)</a:t>
            </a:r>
          </a:p>
        </p:txBody>
      </p:sp>
      <p:sp>
        <p:nvSpPr>
          <p:cNvPr id="16394" name="Rectangle 19"/>
          <p:cNvSpPr>
            <a:spLocks noChangeArrowheads="1"/>
          </p:cNvSpPr>
          <p:nvPr/>
        </p:nvSpPr>
        <p:spPr bwMode="auto">
          <a:xfrm>
            <a:off x="3429000" y="7315200"/>
            <a:ext cx="3276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100" b="1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/>
            <a:r>
              <a:rPr lang="ru-RU" sz="11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Обеспечение выполнения функций в области культуры, кинематографии</a:t>
            </a:r>
          </a:p>
          <a:p>
            <a:pPr algn="ctr"/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(12 203 тыс.рублей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6395" name="Rectangle 20"/>
          <p:cNvSpPr>
            <a:spLocks noChangeArrowheads="1"/>
          </p:cNvSpPr>
          <p:nvPr/>
        </p:nvSpPr>
        <p:spPr bwMode="auto">
          <a:xfrm>
            <a:off x="3429000" y="66294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§"/>
            </a:pP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участия в значимых фестивалях</a:t>
            </a: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конкурсах</a:t>
            </a: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смотрах, поощрение лучших представителей отрасли, поощрение одаренных учащихся школ  доп.образования</a:t>
            </a:r>
          </a:p>
        </p:txBody>
      </p:sp>
      <p:sp>
        <p:nvSpPr>
          <p:cNvPr id="16396" name="Rectangle 21"/>
          <p:cNvSpPr>
            <a:spLocks noChangeArrowheads="1"/>
          </p:cNvSpPr>
          <p:nvPr/>
        </p:nvSpPr>
        <p:spPr bwMode="auto">
          <a:xfrm>
            <a:off x="3352800" y="8001000"/>
            <a:ext cx="327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t">
              <a:buFont typeface="Wingdings" pitchFamily="2" charset="2"/>
              <a:buChar char="§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выполнения функций 2-х  казенных учреждений, обеспечивающих деятельность отрасли «Культура» по основным направлениям деятельности </a:t>
            </a:r>
            <a:endParaRPr kumimoji="1" lang="ru-RU" sz="9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7" name="Rectangle 26"/>
          <p:cNvSpPr>
            <a:spLocks noChangeArrowheads="1"/>
          </p:cNvSpPr>
          <p:nvPr/>
        </p:nvSpPr>
        <p:spPr bwMode="auto">
          <a:xfrm>
            <a:off x="3429000" y="3200400"/>
            <a:ext cx="327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">
              <a:buFont typeface="Wingdings" pitchFamily="2" charset="2"/>
              <a:buChar char="§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деятельности  МБУК историко-краеведческий музей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-3 051тыс.рублей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fontAlgn="b">
              <a:buFont typeface="Wingdings" pitchFamily="2" charset="2"/>
              <a:buChar char="§"/>
            </a:pP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Поэтапное повышение уровня средней заработной платы работников муниципальных учреждений Краснодарского края в целях выполнения Указа Президента Российской Федерации </a:t>
            </a: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–2 737 тыс.рублей</a:t>
            </a:r>
            <a:endParaRPr kumimoji="1" lang="ru-RU" sz="9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8" name="Rectangle 27"/>
          <p:cNvSpPr>
            <a:spLocks noChangeArrowheads="1"/>
          </p:cNvSpPr>
          <p:nvPr/>
        </p:nvSpPr>
        <p:spPr bwMode="auto">
          <a:xfrm>
            <a:off x="228600" y="449580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§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деятельности МБУК «</a:t>
            </a:r>
            <a:r>
              <a:rPr lang="ru-RU" sz="9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Межпоселенческая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центральная библиотека –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12 149 тыс.рублей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fontAlgn="b">
              <a:buFont typeface="Wingdings" pitchFamily="2" charset="2"/>
              <a:buChar char="§"/>
            </a:pP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Поэтапное повышение уровня средней заработной платы работников муниципальных учреждений Краснодарского края в целях выполнения Указа Президента Российской Федерации – </a:t>
            </a: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8 450 тыс.рублей</a:t>
            </a: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fontAlgn="b">
              <a:buFont typeface="Wingdings" pitchFamily="2" charset="2"/>
              <a:buChar char="§"/>
            </a:pP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Комплектование книжных фондов – </a:t>
            </a: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275 </a:t>
            </a: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sp>
        <p:nvSpPr>
          <p:cNvPr id="16399" name="Rectangle 28"/>
          <p:cNvSpPr>
            <a:spLocks noChangeArrowheads="1"/>
          </p:cNvSpPr>
          <p:nvPr/>
        </p:nvSpPr>
        <p:spPr bwMode="auto">
          <a:xfrm>
            <a:off x="3429000" y="4267200"/>
            <a:ext cx="32766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100" b="1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/>
            <a:r>
              <a:rPr lang="ru-RU" sz="11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проката </a:t>
            </a:r>
            <a:r>
              <a:rPr lang="ru-RU" sz="1100" b="1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киновидеофильмов</a:t>
            </a:r>
            <a:endParaRPr lang="ru-RU" sz="1100" b="1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(12 </a:t>
            </a:r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266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тыс.рублей, в т.ч. средства краевого бюджета – </a:t>
            </a:r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4 367 тыс.рублей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1" lang="ru-RU" sz="11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00" name="Rectangle 29"/>
          <p:cNvSpPr>
            <a:spLocks noChangeArrowheads="1"/>
          </p:cNvSpPr>
          <p:nvPr/>
        </p:nvSpPr>
        <p:spPr bwMode="auto">
          <a:xfrm>
            <a:off x="3429000" y="5105400"/>
            <a:ext cx="327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">
              <a:buFont typeface="Wingdings" pitchFamily="2" charset="2"/>
              <a:buChar char="§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деятельности МАУ </a:t>
            </a:r>
            <a:r>
              <a:rPr lang="ru-RU" sz="9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Киновидеоцентр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«Космос»  -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6 817 тыс.рублей;</a:t>
            </a:r>
            <a:endParaRPr lang="ru-RU" sz="9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">
              <a:buFont typeface="Wingdings" pitchFamily="2" charset="2"/>
              <a:buChar char="§"/>
            </a:pP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Поэтапное </a:t>
            </a: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повышение уровня средней заработной платы работников муниципальных учреждений Краснодарского края в целях выполнения Указа Президента Российской Федерации – </a:t>
            </a: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5 449 тыс.рублей</a:t>
            </a:r>
            <a:endParaRPr kumimoji="1" lang="ru-RU" sz="9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01" name="Rectangle 30"/>
          <p:cNvSpPr>
            <a:spLocks noChangeArrowheads="1"/>
          </p:cNvSpPr>
          <p:nvPr/>
        </p:nvSpPr>
        <p:spPr bwMode="auto">
          <a:xfrm>
            <a:off x="228600" y="6477000"/>
            <a:ext cx="320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§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деятельности 6-ти организаций дополнительного образования детей, реализующих программы дополнительного образования в сфере культуры и искусства–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64 350 тыс.рублей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fontAlgn="b">
              <a:buFont typeface="Wingdings" pitchFamily="2" charset="2"/>
              <a:buChar char="§"/>
            </a:pP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отдельных государственных полномочий по предоставлению мер социальной поддержки в виде компенсации расходов на оплату жилых помещений, отопления и освещения педагогическим работникам муниципальных образовательных организаций, проживающим и работающим в сельских населенных пунктах, рабочих поселках (</a:t>
            </a:r>
            <a:r>
              <a:rPr kumimoji="1" lang="ru-RU" sz="9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поселках</a:t>
            </a: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городского типа) на территории Краснодарского края– </a:t>
            </a: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1 257 тыс.рублей</a:t>
            </a: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pic>
        <p:nvPicPr>
          <p:cNvPr id="43014" name="Picture 6" descr="https://dmsh1.kst.muzkult.ru/media/2019/01/14/1268884858/cropped-Grand_Music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"/>
            <a:ext cx="1882180" cy="1855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04800" y="152400"/>
            <a:ext cx="419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Муниципальная программа «Развитие физической культуры и спорта» </a:t>
            </a:r>
          </a:p>
          <a:p>
            <a:pPr algn="ctr"/>
            <a:r>
              <a:rPr kumimoji="1" lang="en-US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kumimoji="1"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142 745 тыс.рублей</a:t>
            </a:r>
            <a:r>
              <a:rPr kumimoji="1"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в т.ч. средства краевого бюджета – </a:t>
            </a:r>
            <a:r>
              <a:rPr kumimoji="1"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42 569 тыс.рублей </a:t>
            </a:r>
            <a:r>
              <a:rPr kumimoji="1" lang="en-US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1" lang="ru-RU" sz="1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228600" y="1066800"/>
            <a:ext cx="32004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algn="ctr" fontAlgn="b"/>
            <a:r>
              <a:rPr lang="ru-RU" sz="1200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marL="342900" indent="-342900" algn="ctr" fontAlgn="b"/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Развитие массового спорта</a:t>
            </a:r>
          </a:p>
          <a:p>
            <a:pPr marL="342900" indent="-342900" algn="ctr" fontAlgn="b"/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81 544 тыс.рублей 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в том числе средства краевого бюджета </a:t>
            </a:r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41 249 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 )</a:t>
            </a:r>
          </a:p>
        </p:txBody>
      </p:sp>
      <p:sp>
        <p:nvSpPr>
          <p:cNvPr id="17412" name="Rectangle 58"/>
          <p:cNvSpPr>
            <a:spLocks noChangeArrowheads="1"/>
          </p:cNvSpPr>
          <p:nvPr/>
        </p:nvSpPr>
        <p:spPr bwMode="auto">
          <a:xfrm>
            <a:off x="228600" y="1981200"/>
            <a:ext cx="320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Выполнение муниципальных заданий 2 бюджетными учреждениями –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22 684 тыс.рублей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 fontAlgn="b">
              <a:buFont typeface="Wingdings" pitchFamily="2" charset="2"/>
              <a:buChar char="v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условий для проведения и участия в районных и краевых соревнованиях и отдельные мероприятия, направленные на осуществление муниципальной политики в отрасли «Физическая культура и спорт» - 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2 300 тыс.рублей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 fontAlgn="b">
              <a:buFont typeface="Wingdings" pitchFamily="2" charset="2"/>
              <a:buChar char="v"/>
            </a:pP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Приобретение объекта недвижимости для размещения Дворца спорта "Кубань", расположенного  в ст. </a:t>
            </a:r>
            <a:r>
              <a:rPr lang="ru-RU" sz="9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Стародеревянковской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и проведение организационных мероприятий в связи с его регистрацией  - 56 530 тыс.рублей</a:t>
            </a:r>
            <a:endParaRPr lang="ru-RU" sz="9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64"/>
          <p:cNvSpPr>
            <a:spLocks noChangeArrowheads="1"/>
          </p:cNvSpPr>
          <p:nvPr/>
        </p:nvSpPr>
        <p:spPr bwMode="auto">
          <a:xfrm>
            <a:off x="3429000" y="1828800"/>
            <a:ext cx="32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Подготовка 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спортивного резерва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59 524 тыс.рублей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в т.ч. средства краевого бюджета </a:t>
            </a:r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– 1 321 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 )</a:t>
            </a:r>
          </a:p>
        </p:txBody>
      </p:sp>
      <p:sp>
        <p:nvSpPr>
          <p:cNvPr id="17414" name="Rectangle 66"/>
          <p:cNvSpPr>
            <a:spLocks noChangeArrowheads="1"/>
          </p:cNvSpPr>
          <p:nvPr/>
        </p:nvSpPr>
        <p:spPr bwMode="auto">
          <a:xfrm>
            <a:off x="228600" y="3657600"/>
            <a:ext cx="32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/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выполнения функций в области физической культуры и массового спорта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(1 677 тыс.рублей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415" name="Rectangle 67"/>
          <p:cNvSpPr>
            <a:spLocks noChangeArrowheads="1"/>
          </p:cNvSpPr>
          <p:nvPr/>
        </p:nvSpPr>
        <p:spPr bwMode="auto">
          <a:xfrm>
            <a:off x="228600" y="46482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выполнения функций  казенного учреждения "Отдел по физической культуры и спорту", обеспечивающего деятельность отрасли по основным направлениям деятельности</a:t>
            </a:r>
          </a:p>
        </p:txBody>
      </p:sp>
      <p:sp>
        <p:nvSpPr>
          <p:cNvPr id="17416" name="Rectangle 68"/>
          <p:cNvSpPr>
            <a:spLocks noChangeArrowheads="1"/>
          </p:cNvSpPr>
          <p:nvPr/>
        </p:nvSpPr>
        <p:spPr bwMode="auto">
          <a:xfrm>
            <a:off x="3429000" y="2819400"/>
            <a:ext cx="3276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buFont typeface="Wingdings" pitchFamily="2" charset="2"/>
              <a:buChar char="v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Выполнение муниципальных заданий 2-мя муниципальными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бюджетными учреждениями спортивными  школами 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56 550 тыс.рублей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fontAlgn="b">
              <a:buFont typeface="Wingdings" pitchFamily="2" charset="2"/>
              <a:buChar char="v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Приобретение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оборудования, инвентаря и экипировки для организаций отрасли – 1 415 тыс.рублей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fontAlgn="b">
              <a:buFont typeface="Wingdings" pitchFamily="2" charset="2"/>
              <a:buChar char="v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социальной поддержки отдельным  категориям работников муниципальных физкультурно-спортивных организаций, осуществляющих подготовку спортивного резерва, и муниципальных образовательных организаций дополнительного образования детей Краснодарского края отраслей «Образование» и «Физическая культура и спорт» -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219 тыс.рублей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fontAlgn="b">
              <a:buFont typeface="Wingdings" pitchFamily="2" charset="2"/>
              <a:buChar char="v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условий для участия учащихся в районных, краевых и всероссийских соревнованиях по культивируемым видам спорта - 1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340 тыс.рублей</a:t>
            </a:r>
            <a:endParaRPr lang="ru-RU" sz="9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7" name="Rectangle 72"/>
          <p:cNvSpPr>
            <a:spLocks noChangeArrowheads="1"/>
          </p:cNvSpPr>
          <p:nvPr/>
        </p:nvSpPr>
        <p:spPr bwMode="auto">
          <a:xfrm>
            <a:off x="2362200" y="5257800"/>
            <a:ext cx="426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Муниципальная </a:t>
            </a:r>
            <a:r>
              <a:rPr kumimoji="1"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программа</a:t>
            </a:r>
          </a:p>
          <a:p>
            <a:pPr algn="ctr"/>
            <a:r>
              <a:rPr kumimoji="1"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«Молодежь </a:t>
            </a:r>
            <a:r>
              <a:rPr kumimoji="1" lang="ru-RU" sz="1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Каневского</a:t>
            </a:r>
            <a:r>
              <a:rPr kumimoji="1"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района»  </a:t>
            </a:r>
          </a:p>
          <a:p>
            <a:pPr algn="ctr"/>
            <a:r>
              <a:rPr kumimoji="1"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9 383 тыс.рублей, в т.ч. средства краевого и федерального бюджета – 780 тыс.рублей)</a:t>
            </a:r>
          </a:p>
        </p:txBody>
      </p:sp>
      <p:sp>
        <p:nvSpPr>
          <p:cNvPr id="17418" name="Rectangle 73"/>
          <p:cNvSpPr>
            <a:spLocks noChangeArrowheads="1"/>
          </p:cNvSpPr>
          <p:nvPr/>
        </p:nvSpPr>
        <p:spPr bwMode="auto">
          <a:xfrm rot="10800000">
            <a:off x="3429000" y="6172200"/>
            <a:ext cx="327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horz" anchor="ctr"/>
          <a:lstStyle/>
          <a:p>
            <a:pPr algn="ctr"/>
            <a:r>
              <a:rPr kumimoji="1" lang="ru-RU" sz="1200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/>
            <a:r>
              <a:rPr kumimoji="1"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Реализация молодежной политики на </a:t>
            </a:r>
            <a:r>
              <a:rPr kumimoji="1"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территории муниципального </a:t>
            </a:r>
            <a:r>
              <a:rPr kumimoji="1"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образования Каневской район</a:t>
            </a:r>
          </a:p>
          <a:p>
            <a:pPr algn="ctr"/>
            <a:r>
              <a:rPr kumimoji="1"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(6 367тыс.рублей</a:t>
            </a:r>
            <a:r>
              <a:rPr kumimoji="1"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419" name="AutoShape 74"/>
          <p:cNvSpPr>
            <a:spLocks noChangeArrowheads="1"/>
          </p:cNvSpPr>
          <p:nvPr/>
        </p:nvSpPr>
        <p:spPr bwMode="auto">
          <a:xfrm>
            <a:off x="3429000" y="7086600"/>
            <a:ext cx="2971800" cy="9906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v"/>
            </a:pP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Выполнение муниципального задания МБУ центр комплексного социального обслуживания молодежи «Победа» -  </a:t>
            </a: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5 354 тыс.рублей</a:t>
            </a:r>
            <a:endParaRPr kumimoji="1" lang="ru-RU" sz="9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Профилактика </a:t>
            </a: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асоциальных явлений в подростковой и молодежной среде, организация социально-полезного досуга – </a:t>
            </a: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1 014 тыс.рублей</a:t>
            </a:r>
            <a:endParaRPr kumimoji="1" lang="ru-RU" sz="9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20" name="Rectangle 75"/>
          <p:cNvSpPr>
            <a:spLocks noChangeArrowheads="1"/>
          </p:cNvSpPr>
          <p:nvPr/>
        </p:nvSpPr>
        <p:spPr bwMode="auto">
          <a:xfrm>
            <a:off x="228600" y="67056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ru-RU" sz="1200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/>
            <a:r>
              <a:rPr kumimoji="1"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Отдельные мероприятия по управлению </a:t>
            </a:r>
          </a:p>
          <a:p>
            <a:pPr algn="ctr"/>
            <a:r>
              <a:rPr kumimoji="1"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реализацией программы</a:t>
            </a:r>
          </a:p>
          <a:p>
            <a:pPr algn="ctr"/>
            <a:r>
              <a:rPr kumimoji="1"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( 1 </a:t>
            </a:r>
            <a:r>
              <a:rPr kumimoji="1"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494 </a:t>
            </a:r>
            <a:r>
              <a:rPr kumimoji="1"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тыс.рублей)</a:t>
            </a:r>
          </a:p>
        </p:txBody>
      </p:sp>
      <p:sp>
        <p:nvSpPr>
          <p:cNvPr id="17421" name="AutoShape 76"/>
          <p:cNvSpPr>
            <a:spLocks noChangeArrowheads="1"/>
          </p:cNvSpPr>
          <p:nvPr/>
        </p:nvSpPr>
        <p:spPr bwMode="auto">
          <a:xfrm>
            <a:off x="228600" y="7543800"/>
            <a:ext cx="3200400" cy="457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v"/>
            </a:pP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выполнения функций  казенного учреждения "Отдел по делам молодежи", обеспечивающего деятельность отрасли</a:t>
            </a:r>
          </a:p>
        </p:txBody>
      </p:sp>
      <p:pic>
        <p:nvPicPr>
          <p:cNvPr id="15" name="Picture 8" descr="https://im0-tub-ru.yandex.net/i?id=bac0cee9a77a67f73d0adb9fe2ebee73-sr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257801"/>
            <a:ext cx="1447800" cy="1405354"/>
          </a:xfrm>
          <a:prstGeom prst="rect">
            <a:avLst/>
          </a:prstGeom>
          <a:noFill/>
        </p:spPr>
      </p:pic>
      <p:pic>
        <p:nvPicPr>
          <p:cNvPr id="16" name="Picture 12" descr="http://poilovo.narod.ru/images/logo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52400"/>
            <a:ext cx="2057400" cy="1522861"/>
          </a:xfrm>
          <a:prstGeom prst="rect">
            <a:avLst/>
          </a:prstGeom>
          <a:noFill/>
        </p:spPr>
      </p:pic>
      <p:sp>
        <p:nvSpPr>
          <p:cNvPr id="17" name="Rectangle 75"/>
          <p:cNvSpPr>
            <a:spLocks noChangeArrowheads="1"/>
          </p:cNvSpPr>
          <p:nvPr/>
        </p:nvSpPr>
        <p:spPr bwMode="auto">
          <a:xfrm>
            <a:off x="152400" y="8077200"/>
            <a:ext cx="655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ru-RU" sz="1200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/>
            <a:r>
              <a:rPr kumimoji="1"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молодых семей </a:t>
            </a:r>
          </a:p>
          <a:p>
            <a:pPr algn="ctr"/>
            <a:r>
              <a:rPr kumimoji="1"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kumimoji="1"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kumimoji="1"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522 тыс.рублей,</a:t>
            </a:r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т.ч. средства краевого и федерального бюджетов – 780 тыс.рублей)</a:t>
            </a:r>
            <a:endParaRPr kumimoji="1" lang="ru-RU" sz="12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76"/>
          <p:cNvSpPr>
            <a:spLocks noChangeArrowheads="1"/>
          </p:cNvSpPr>
          <p:nvPr/>
        </p:nvSpPr>
        <p:spPr bwMode="auto">
          <a:xfrm>
            <a:off x="533400" y="8686800"/>
            <a:ext cx="5791200" cy="2286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v"/>
            </a:pP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социальных выплат молодым семьям на приобретение (строительство) жилья</a:t>
            </a:r>
            <a:endParaRPr kumimoji="1" lang="ru-RU" sz="9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1"/>
          <p:cNvSpPr>
            <a:spLocks noChangeArrowheads="1"/>
          </p:cNvSpPr>
          <p:nvPr/>
        </p:nvSpPr>
        <p:spPr bwMode="auto">
          <a:xfrm>
            <a:off x="228600" y="228600"/>
            <a:ext cx="647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Муниципальная программа</a:t>
            </a:r>
          </a:p>
          <a:p>
            <a:pPr algn="ctr"/>
            <a:r>
              <a:rPr kumimoji="1"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"Муниципальная политика и развитие гражданского общества»</a:t>
            </a:r>
          </a:p>
          <a:p>
            <a:pPr algn="ctr"/>
            <a:r>
              <a:rPr kumimoji="1"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(8 670 тыс.рублей</a:t>
            </a:r>
            <a:r>
              <a:rPr kumimoji="1"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8437" name="Rectangle 36"/>
          <p:cNvSpPr>
            <a:spLocks noChangeArrowheads="1"/>
          </p:cNvSpPr>
          <p:nvPr/>
        </p:nvSpPr>
        <p:spPr bwMode="auto">
          <a:xfrm>
            <a:off x="304800" y="990600"/>
            <a:ext cx="617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fontAlgn="b">
              <a:buFont typeface="Wingdings" pitchFamily="2" charset="2"/>
              <a:buChar char="q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и проведение районных мероприятий по празднованию государственных праздников, памятных дат и исторических событий России, Кубани и района, юбилейных дат предприятий, организаций, прославленных земляков и граждан, внесших значительных вклад в развитие </a:t>
            </a:r>
            <a:r>
              <a:rPr lang="ru-RU" sz="9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Каневского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района-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293 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  <a:p>
            <a:pPr algn="just" fontAlgn="b">
              <a:buFont typeface="Wingdings" pitchFamily="2" charset="2"/>
              <a:buChar char="q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Проведение районного конкурса на звание «Лучший орган территориального общественного самоуправления </a:t>
            </a:r>
            <a:r>
              <a:rPr lang="ru-RU" sz="9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Каневского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района»-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42 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  <a:p>
            <a:pPr algn="just" fontAlgn="b">
              <a:buFont typeface="Wingdings" pitchFamily="2" charset="2"/>
              <a:buChar char="q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дополнительного профессионального образования лиц, замещающих выборные муниципальные должности, муниципальных служащих, руководителей и работников муниципальных учреждений </a:t>
            </a:r>
            <a:r>
              <a:rPr lang="ru-RU" sz="9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Каневского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района-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33 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  <a:p>
            <a:pPr algn="just" fontAlgn="t">
              <a:buFont typeface="Wingdings" pitchFamily="2" charset="2"/>
              <a:buChar char="q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Проведение районных отраслевых конкурсов на присвоение Почетного звания «Человек года» и «Лучший специалист </a:t>
            </a:r>
            <a:r>
              <a:rPr lang="ru-RU" sz="9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Каневского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района» и «Лучший специалист </a:t>
            </a:r>
            <a:r>
              <a:rPr lang="ru-RU" sz="9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Каневского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района»-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171 тыс.рублей</a:t>
            </a:r>
            <a:endParaRPr lang="ru-RU" sz="9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b">
              <a:buFont typeface="Wingdings" pitchFamily="2" charset="2"/>
              <a:buChar char="q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Пенсионное обеспечение за выслугу лиц, замещавших муниципальные должности и должности муниципальной службы Краснодарского края и финансовая поддержка отдельных категорий работников </a:t>
            </a:r>
            <a:r>
              <a:rPr lang="ru-RU" sz="9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Каневского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района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– 7 537 тыс.рублей</a:t>
            </a:r>
            <a:endParaRPr lang="ru-RU" sz="9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t">
              <a:buFont typeface="Wingdings" pitchFamily="2" charset="2"/>
              <a:buChar char="q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льгот и компенсаций, установленных положением о звании «Почетный гражданин </a:t>
            </a:r>
            <a:r>
              <a:rPr lang="ru-RU" sz="9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Каневского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района»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- 285 тыс..рублей</a:t>
            </a:r>
            <a:endParaRPr lang="ru-RU" sz="9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b">
              <a:buFont typeface="Wingdings" pitchFamily="2" charset="2"/>
              <a:buChar char="q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Оплата  членских взносов в Ассоциацию 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«Совет 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муниципальных образований Краснодарского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края»- 259 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  <a:p>
            <a:pPr algn="just" fontAlgn="t">
              <a:buFont typeface="Wingdings" pitchFamily="2" charset="2"/>
              <a:buChar char="q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Повышение правовой культуры и электоральной активности жителей </a:t>
            </a:r>
            <a:r>
              <a:rPr lang="ru-RU" sz="9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Каневского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района –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46 тыс.рублей</a:t>
            </a:r>
          </a:p>
          <a:p>
            <a:pPr algn="just" fontAlgn="t">
              <a:buFont typeface="Wingdings" pitchFamily="2" charset="2"/>
              <a:buChar char="q"/>
            </a:pP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Проведение специальной оценки условий труда в целях безопасности работников в процессе их трудовой деятельности и прав работников на рабочие места, соответствующие государственным нормативным требованиям охраны труда  - 4 тыс.рублей</a:t>
            </a:r>
            <a:endParaRPr lang="ru-RU" sz="9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Rectangle 39"/>
          <p:cNvSpPr>
            <a:spLocks noChangeArrowheads="1"/>
          </p:cNvSpPr>
          <p:nvPr/>
        </p:nvSpPr>
        <p:spPr bwMode="auto">
          <a:xfrm rot="10800000">
            <a:off x="304800" y="685800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horz" anchor="ctr"/>
          <a:lstStyle/>
          <a:p>
            <a:pPr algn="ctr"/>
            <a:r>
              <a:rPr kumimoji="1"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Муниципальная программа</a:t>
            </a:r>
          </a:p>
          <a:p>
            <a:pPr algn="ctr"/>
            <a:r>
              <a:rPr kumimoji="1"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"Формирование условий для духовно-нравственного развития</a:t>
            </a:r>
          </a:p>
          <a:p>
            <a:pPr algn="ctr"/>
            <a:r>
              <a:rPr kumimoji="1"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граждан  муниципального образования Каневской район» </a:t>
            </a:r>
          </a:p>
          <a:p>
            <a:pPr algn="ctr"/>
            <a:r>
              <a:rPr kumimoji="1"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(1 100 </a:t>
            </a:r>
            <a:r>
              <a:rPr kumimoji="1"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рублей)</a:t>
            </a:r>
          </a:p>
        </p:txBody>
      </p:sp>
      <p:sp>
        <p:nvSpPr>
          <p:cNvPr id="18439" name="AutoShape 40"/>
          <p:cNvSpPr>
            <a:spLocks noChangeArrowheads="1"/>
          </p:cNvSpPr>
          <p:nvPr/>
        </p:nvSpPr>
        <p:spPr bwMode="auto">
          <a:xfrm>
            <a:off x="228600" y="7924800"/>
            <a:ext cx="4572000" cy="6858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just">
              <a:buFont typeface="Wingdings" pitchFamily="2" charset="2"/>
              <a:buChar char="q"/>
            </a:pP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грантов администрации муниципального образования Каневской район в виде субсидий для поддержки общественно полезных программ социально ориентированных некоммерческих организаций, действующих на территории </a:t>
            </a:r>
            <a:r>
              <a:rPr kumimoji="1" lang="ru-RU" sz="9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Каневского</a:t>
            </a: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  <p:sp>
        <p:nvSpPr>
          <p:cNvPr id="18440" name="Rectangle 41"/>
          <p:cNvSpPr>
            <a:spLocks noChangeArrowheads="1"/>
          </p:cNvSpPr>
          <p:nvPr/>
        </p:nvSpPr>
        <p:spPr bwMode="auto">
          <a:xfrm rot="10800000">
            <a:off x="381000" y="4114800"/>
            <a:ext cx="609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horz" wrap="none" anchor="ctr"/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Муниципальная программа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«Информационное общество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Каневского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района»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6 994 тыс.рублей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8441" name="Rectangle 42"/>
          <p:cNvSpPr>
            <a:spLocks noChangeArrowheads="1"/>
          </p:cNvSpPr>
          <p:nvPr/>
        </p:nvSpPr>
        <p:spPr bwMode="auto">
          <a:xfrm>
            <a:off x="228600" y="48006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ru-RU" sz="1200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 </a:t>
            </a:r>
          </a:p>
          <a:p>
            <a:pPr algn="ctr"/>
            <a:r>
              <a:rPr kumimoji="1"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Информационное обеспечение и сопровождение деятельности органов местного самоуправления</a:t>
            </a:r>
          </a:p>
          <a:p>
            <a:pPr algn="ctr"/>
            <a:r>
              <a:rPr kumimoji="1" lang="ru-RU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(2 702 тыс.рублей</a:t>
            </a:r>
            <a:r>
              <a:rPr kumimoji="1" lang="ru-RU" sz="9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8442" name="Rectangle 43"/>
          <p:cNvSpPr>
            <a:spLocks noChangeArrowheads="1"/>
          </p:cNvSpPr>
          <p:nvPr/>
        </p:nvSpPr>
        <p:spPr bwMode="auto">
          <a:xfrm>
            <a:off x="3429000" y="48768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ru-RU" sz="1200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 </a:t>
            </a:r>
          </a:p>
          <a:p>
            <a:pPr algn="ctr"/>
            <a:r>
              <a:rPr kumimoji="1"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Информационный район</a:t>
            </a:r>
          </a:p>
          <a:p>
            <a:pPr algn="ctr"/>
            <a:r>
              <a:rPr kumimoji="1" lang="ru-RU" sz="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(4 292 </a:t>
            </a:r>
            <a:r>
              <a:rPr kumimoji="1" lang="ru-RU" sz="9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тыс.рублей)</a:t>
            </a:r>
          </a:p>
          <a:p>
            <a:pPr algn="ctr"/>
            <a:endParaRPr kumimoji="1" lang="ru-RU" sz="12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3" name="AutoShape 44"/>
          <p:cNvSpPr>
            <a:spLocks noChangeArrowheads="1"/>
          </p:cNvSpPr>
          <p:nvPr/>
        </p:nvSpPr>
        <p:spPr bwMode="auto">
          <a:xfrm>
            <a:off x="228600" y="5715000"/>
            <a:ext cx="3168650" cy="1143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just">
              <a:buFont typeface="Wingdings" pitchFamily="2" charset="2"/>
              <a:buChar char="q"/>
            </a:pP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Распространение информационных материалов о деятельности органов местного самоуправления на районном телевидении, в районных периодических печатных изданиях, краевых и федеральных СМИ. Опубликование муниципальных правовых актов и иных официальных документов муниципального образования Каневской район</a:t>
            </a:r>
          </a:p>
        </p:txBody>
      </p:sp>
      <p:sp>
        <p:nvSpPr>
          <p:cNvPr id="18444" name="AutoShape 45"/>
          <p:cNvSpPr>
            <a:spLocks noChangeArrowheads="1"/>
          </p:cNvSpPr>
          <p:nvPr/>
        </p:nvSpPr>
        <p:spPr bwMode="auto">
          <a:xfrm>
            <a:off x="3429000" y="5562600"/>
            <a:ext cx="3200400" cy="12954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just">
              <a:buFont typeface="Wingdings" pitchFamily="2" charset="2"/>
              <a:buChar char="q"/>
            </a:pP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Обеспечение доступа граждан и организаций к государственным и муниципальным услугам  (обеспечение деятельности муниципального казенного учреждения « МФЦ </a:t>
            </a:r>
            <a:r>
              <a:rPr kumimoji="1" lang="ru-RU" sz="900" dirty="0" err="1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Каневского</a:t>
            </a: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района») </a:t>
            </a: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– 504 тыс.рублей</a:t>
            </a:r>
            <a:endParaRPr kumimoji="1" lang="ru-RU" sz="900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Развитие информационных систем и информационных сервисов (обслуживание сайта администрации района, сопровождение информационных систем, электронного документооборота, услуги сети «Интернет» </a:t>
            </a: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- 3 7898 тыс.рублей</a:t>
            </a:r>
            <a:endParaRPr kumimoji="1" lang="ru-RU" sz="900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3" name="Picture 16" descr="https://iva-lab.ru/upload/iblock/409/business-process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7467601"/>
            <a:ext cx="1980056" cy="1417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28600" y="152401"/>
            <a:ext cx="640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Муниципальная программа</a:t>
            </a:r>
          </a:p>
          <a:p>
            <a:pPr algn="ctr"/>
            <a:r>
              <a:rPr kumimoji="1"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«Обеспечение безопасности населения»</a:t>
            </a:r>
            <a:endParaRPr kumimoji="1" lang="en-US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1" lang="en-US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kumimoji="1"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9 940 тыс.рублей, в том числе средства краевого </a:t>
            </a:r>
            <a:r>
              <a:rPr kumimoji="1"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бюджета –</a:t>
            </a:r>
          </a:p>
          <a:p>
            <a:pPr algn="ctr"/>
            <a:r>
              <a:rPr kumimoji="1"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1"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500 тыс.рублей</a:t>
            </a:r>
            <a:r>
              <a:rPr kumimoji="1" lang="en-US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1" lang="ru-RU" sz="1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62"/>
          <p:cNvSpPr>
            <a:spLocks noChangeArrowheads="1"/>
          </p:cNvSpPr>
          <p:nvPr/>
        </p:nvSpPr>
        <p:spPr bwMode="auto">
          <a:xfrm>
            <a:off x="228600" y="9906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Char char="•"/>
            </a:pPr>
            <a:r>
              <a:rPr lang="ru-RU" sz="1200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>
              <a:buFont typeface="Arial" pitchFamily="34" charset="0"/>
              <a:buChar char="•"/>
            </a:pP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Профилактика терроризма  в муниципальном образовании Каневской район</a:t>
            </a:r>
          </a:p>
          <a:p>
            <a:pPr algn="ctr"/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625 </a:t>
            </a:r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тыс.рублей)</a:t>
            </a:r>
          </a:p>
        </p:txBody>
      </p:sp>
      <p:sp>
        <p:nvSpPr>
          <p:cNvPr id="19460" name="Rectangle 63"/>
          <p:cNvSpPr>
            <a:spLocks noChangeArrowheads="1"/>
          </p:cNvSpPr>
          <p:nvPr/>
        </p:nvSpPr>
        <p:spPr bwMode="auto">
          <a:xfrm>
            <a:off x="228600" y="190500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Tx/>
              <a:buChar char="o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изготовление печатных материалов, приобретение и установка </a:t>
            </a:r>
            <a:r>
              <a:rPr lang="ru-RU" sz="9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банеров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 интересах мероприятий по противодействию терроризму - 30 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  <a:p>
            <a:pPr>
              <a:buFontTx/>
              <a:buChar char="o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Обеспечение инженерно-технической защищенности муниципальных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учреждений 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595 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sp>
        <p:nvSpPr>
          <p:cNvPr id="19461" name="Rectangle 65"/>
          <p:cNvSpPr>
            <a:spLocks noChangeArrowheads="1"/>
          </p:cNvSpPr>
          <p:nvPr/>
        </p:nvSpPr>
        <p:spPr bwMode="auto">
          <a:xfrm>
            <a:off x="3429000" y="990600"/>
            <a:ext cx="320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 fontAlgn="b"/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Укрепление правопорядка, профилактика правонарушений, усиление борьбы с преступностью в муниципальном образовании Каневской район </a:t>
            </a:r>
          </a:p>
          <a:p>
            <a:pPr algn="ctr" fontAlgn="b"/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(56 тыс.рублей)</a:t>
            </a:r>
          </a:p>
        </p:txBody>
      </p:sp>
      <p:sp>
        <p:nvSpPr>
          <p:cNvPr id="19462" name="Rectangle 66"/>
          <p:cNvSpPr>
            <a:spLocks noChangeArrowheads="1"/>
          </p:cNvSpPr>
          <p:nvPr/>
        </p:nvSpPr>
        <p:spPr bwMode="auto">
          <a:xfrm>
            <a:off x="3429000" y="2133600"/>
            <a:ext cx="312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fontAlgn="b">
              <a:buFontTx/>
              <a:buChar char="o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Изготовление печатной продукции, направленной на профилактику правонарушений, организация деятельности районного штаба по взаимодействию в области участия граждан в охране общественного порядка, проведение конкурса на звание "Лучший участковый уполномоченный полиции", поощрение членов ДНД и казачьих дружин.</a:t>
            </a:r>
          </a:p>
        </p:txBody>
      </p:sp>
      <p:sp>
        <p:nvSpPr>
          <p:cNvPr id="19463" name="Rectangle 68"/>
          <p:cNvSpPr>
            <a:spLocks noChangeArrowheads="1"/>
          </p:cNvSpPr>
          <p:nvPr/>
        </p:nvSpPr>
        <p:spPr bwMode="auto">
          <a:xfrm>
            <a:off x="3429000" y="3276600"/>
            <a:ext cx="320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 fontAlgn="b"/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Мероприятия по предупреждению и ликвидации чрезвычайных ситуаций, стихийных бедствий и их последствий в </a:t>
            </a:r>
            <a:r>
              <a:rPr lang="ru-RU" sz="12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Каневском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районе Краснодарского края</a:t>
            </a:r>
          </a:p>
          <a:p>
            <a:pPr algn="ctr" fontAlgn="b"/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(9 392 тыс.рублей</a:t>
            </a:r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9464" name="Rectangle 69"/>
          <p:cNvSpPr>
            <a:spLocks noChangeArrowheads="1"/>
          </p:cNvSpPr>
          <p:nvPr/>
        </p:nvSpPr>
        <p:spPr bwMode="auto">
          <a:xfrm>
            <a:off x="3429000" y="44958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fontAlgn="b">
              <a:buFontTx/>
              <a:buChar char="o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Организация деятельности муниципального казенного учреждения "Спасатель"</a:t>
            </a:r>
          </a:p>
        </p:txBody>
      </p:sp>
      <p:sp>
        <p:nvSpPr>
          <p:cNvPr id="19465" name="Rectangle 71"/>
          <p:cNvSpPr>
            <a:spLocks noChangeArrowheads="1"/>
          </p:cNvSpPr>
          <p:nvPr/>
        </p:nvSpPr>
        <p:spPr bwMode="auto">
          <a:xfrm>
            <a:off x="228600" y="27432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Безопасный город на 2015 – 2020 годы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(369 тыс.рублей</a:t>
            </a:r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9466" name="Rectangle 72"/>
          <p:cNvSpPr>
            <a:spLocks noChangeArrowheads="1"/>
          </p:cNvSpPr>
          <p:nvPr/>
        </p:nvSpPr>
        <p:spPr bwMode="auto">
          <a:xfrm>
            <a:off x="228600" y="32766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Tx/>
              <a:buChar char="o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Создание, обеспечение функционирования и развитие систем обзорного видеонаблюдения, их дальнейшее сопряжение с АПК «Безопасный город» -200 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  <a:p>
            <a:pPr>
              <a:buFontTx/>
              <a:buChar char="o"/>
            </a:pP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Создание Центра обработки вызовов по единому номеру «112» на базе ЕДДС - 169 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sp>
        <p:nvSpPr>
          <p:cNvPr id="19467" name="Rectangle 76"/>
          <p:cNvSpPr>
            <a:spLocks noChangeArrowheads="1"/>
          </p:cNvSpPr>
          <p:nvPr/>
        </p:nvSpPr>
        <p:spPr bwMode="auto">
          <a:xfrm rot="10800000">
            <a:off x="685800" y="7620000"/>
            <a:ext cx="548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horz" anchor="ctr"/>
          <a:lstStyle/>
          <a:p>
            <a:pPr algn="ctr"/>
            <a:r>
              <a:rPr kumimoji="1"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Муниципальная программа</a:t>
            </a:r>
          </a:p>
          <a:p>
            <a:pPr algn="ctr"/>
            <a:r>
              <a:rPr kumimoji="1"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«Казачество </a:t>
            </a:r>
            <a:r>
              <a:rPr kumimoji="1" lang="ru-RU" sz="1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Каневского</a:t>
            </a:r>
            <a:r>
              <a:rPr kumimoji="1"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района»</a:t>
            </a:r>
          </a:p>
          <a:p>
            <a:pPr algn="ctr"/>
            <a:r>
              <a:rPr kumimoji="1"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1"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kumimoji="1"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127 </a:t>
            </a:r>
            <a:r>
              <a:rPr kumimoji="1"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тыс.рублей)</a:t>
            </a:r>
          </a:p>
        </p:txBody>
      </p:sp>
      <p:sp>
        <p:nvSpPr>
          <p:cNvPr id="19468" name="AutoShape 77"/>
          <p:cNvSpPr>
            <a:spLocks noChangeArrowheads="1"/>
          </p:cNvSpPr>
          <p:nvPr/>
        </p:nvSpPr>
        <p:spPr bwMode="auto">
          <a:xfrm>
            <a:off x="228600" y="8229600"/>
            <a:ext cx="6400800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just">
              <a:buFontTx/>
              <a:buChar char="o"/>
            </a:pP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Обеспечение участия  представителей </a:t>
            </a:r>
            <a:r>
              <a:rPr kumimoji="1" lang="ru-RU" sz="9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Каневского</a:t>
            </a: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районного казачьего общества в мероприятиях, проводимых по планам общества, </a:t>
            </a:r>
            <a:r>
              <a:rPr kumimoji="1" lang="ru-RU" sz="9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Ейского</a:t>
            </a: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казачьего отдела Кубанского казачьего войска и Кубанского казачьего войска </a:t>
            </a: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– 110 тыс.рублей </a:t>
            </a:r>
            <a:endParaRPr kumimoji="1" lang="ru-RU" sz="9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o"/>
            </a:pP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Содействие проведению военно-патриотических и оздоровительных мероприятий с участием классов и групп казачьей направленности - </a:t>
            </a: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533400" y="6172200"/>
            <a:ext cx="594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Муниципальная  программа</a:t>
            </a:r>
          </a:p>
          <a:p>
            <a:pPr algn="ctr"/>
            <a:r>
              <a:rPr kumimoji="1"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«Гармонизация межнациональных отношений</a:t>
            </a:r>
          </a:p>
          <a:p>
            <a:pPr algn="ctr"/>
            <a:r>
              <a:rPr kumimoji="1"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профилактика этнического экстремизма»</a:t>
            </a:r>
          </a:p>
          <a:p>
            <a:pPr algn="ctr"/>
            <a:r>
              <a:rPr kumimoji="1"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(70 </a:t>
            </a:r>
            <a:r>
              <a:rPr kumimoji="1"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тыс.рублей)</a:t>
            </a:r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228600" y="7086600"/>
            <a:ext cx="64008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just">
              <a:buFontTx/>
              <a:buChar char="o"/>
            </a:pP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Проведение мероприятий ко Дню государственного флага, Дню народного единства, Дню Конституции, Дню символов Краснодарского края и др., направленных на обеспечение гармонизации межнациональных отношений, поддержание стабильной общественно-политической обстановки и профилактика этнического экстремизма </a:t>
            </a:r>
          </a:p>
        </p:txBody>
      </p:sp>
      <p:sp>
        <p:nvSpPr>
          <p:cNvPr id="18" name="Rectangle 71"/>
          <p:cNvSpPr>
            <a:spLocks noChangeArrowheads="1"/>
          </p:cNvSpPr>
          <p:nvPr/>
        </p:nvSpPr>
        <p:spPr bwMode="auto">
          <a:xfrm>
            <a:off x="228600" y="4267200"/>
            <a:ext cx="320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безопасности гидротехнических сооружений, находящихся в собственности муниципального образования Каневской район на 2016 – 2020 годы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(398 тыс.рублей</a:t>
            </a:r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9" name="Rectangle 72"/>
          <p:cNvSpPr>
            <a:spLocks noChangeArrowheads="1"/>
          </p:cNvSpPr>
          <p:nvPr/>
        </p:nvSpPr>
        <p:spPr bwMode="auto">
          <a:xfrm>
            <a:off x="228600" y="55626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o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Расчет вероятного вреда, который может быть причинен жизни, здоровью физических лиц, имуществу физических и юридических лиц, в результате аварии гидротехнических сооружений - 398 тыс.рублей</a:t>
            </a:r>
            <a:endParaRPr lang="ru-RU" sz="9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0" descr="https://bumper-stickers.ru/42382-thickbox_default/pererabotka-rasten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7244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2400" y="762000"/>
            <a:ext cx="320039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ru-RU" sz="1100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/>
            <a:r>
              <a:rPr kumimoji="1"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Муниципальная поддержка субъектов</a:t>
            </a:r>
          </a:p>
          <a:p>
            <a:pPr algn="ctr"/>
            <a:r>
              <a:rPr kumimoji="1"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малого и среднего предпринимательства </a:t>
            </a:r>
          </a:p>
          <a:p>
            <a:pPr algn="ctr"/>
            <a:r>
              <a:rPr kumimoji="1"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муниципальном образовании Каневской района 2015-2020 годы</a:t>
            </a:r>
          </a:p>
          <a:p>
            <a:pPr algn="ctr"/>
            <a:r>
              <a:rPr kumimoji="1" lang="ru-RU" sz="11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(370 </a:t>
            </a:r>
            <a:r>
              <a:rPr kumimoji="1" lang="ru-RU" sz="11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kumimoji="1" lang="ru-RU" sz="11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1" lang="ru-RU" sz="1100" b="1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429000" y="685800"/>
            <a:ext cx="320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ru-RU" sz="1100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  <a:r>
              <a:rPr kumimoji="1"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kumimoji="1"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и продвижение экономически и </a:t>
            </a:r>
            <a:r>
              <a:rPr kumimoji="1" lang="ru-RU" sz="11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инвестиционно</a:t>
            </a:r>
            <a:r>
              <a:rPr kumimoji="1"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привлекательного образа муниципального образования Каневской район в 2015- 2020 годах </a:t>
            </a:r>
          </a:p>
          <a:p>
            <a:pPr algn="ctr"/>
            <a:r>
              <a:rPr kumimoji="1" lang="ru-RU" sz="11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(733 тыс.рублей)</a:t>
            </a:r>
            <a:endParaRPr kumimoji="1" lang="ru-RU" sz="1100" b="1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152400" y="24384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ru-RU" sz="13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Муниципальная </a:t>
            </a:r>
            <a:r>
              <a:rPr kumimoji="1" lang="ru-RU" sz="13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программа «Капитальный </a:t>
            </a:r>
            <a:r>
              <a:rPr kumimoji="1" lang="ru-RU" sz="13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ремонт дорог и ремонт автомобильных дорог местного значения </a:t>
            </a:r>
            <a:r>
              <a:rPr kumimoji="1" lang="ru-RU" sz="13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Каневского</a:t>
            </a:r>
            <a:r>
              <a:rPr kumimoji="1" lang="ru-RU" sz="13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района» </a:t>
            </a:r>
            <a:endParaRPr kumimoji="1" lang="ru-RU" sz="13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1"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(25 715 тыс.рублей, в том числе средства краевого бюджета - 24 101 тыс.рублей)</a:t>
            </a:r>
            <a:endParaRPr kumimoji="1" lang="ru-RU" sz="1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228600" y="31242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Char char="ü"/>
            </a:pP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Ремонт подъездной дороги </a:t>
            </a: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 п.Степной – 9176 тыс.рублей</a:t>
            </a:r>
          </a:p>
          <a:p>
            <a:pPr algn="ctr">
              <a:buFont typeface="Wingdings" pitchFamily="2" charset="2"/>
              <a:buChar char="ü"/>
            </a:pP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Ремонт автомобильной дороги Каневская- </a:t>
            </a:r>
            <a:r>
              <a:rPr kumimoji="1" lang="ru-RU" sz="9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Стародеревянковская</a:t>
            </a: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– 16 025 тыс.рублей</a:t>
            </a:r>
          </a:p>
          <a:p>
            <a:pPr algn="ctr">
              <a:buFont typeface="Wingdings" pitchFamily="2" charset="2"/>
              <a:buChar char="ü"/>
            </a:pP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Ямочный ремонт подъезда к п. Партизанский – 210 тыс.рублей</a:t>
            </a:r>
            <a:endParaRPr kumimoji="1" lang="ru-RU" sz="9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Поддержание состояния автомобильных дорог в соответствии с нормативными требованиями – </a:t>
            </a: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304 </a:t>
            </a: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304800" y="3733800"/>
            <a:ext cx="64008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Муниципальная программа</a:t>
            </a:r>
          </a:p>
          <a:p>
            <a:pPr algn="ctr"/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«Развитие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топливно-энергетического 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комплекса»</a:t>
            </a:r>
          </a:p>
          <a:p>
            <a:pPr algn="ctr"/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(628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тыс.рублей)</a:t>
            </a:r>
          </a:p>
        </p:txBody>
      </p:sp>
      <p:sp>
        <p:nvSpPr>
          <p:cNvPr id="20488" name="Rectangle 13"/>
          <p:cNvSpPr>
            <a:spLocks noChangeArrowheads="1"/>
          </p:cNvSpPr>
          <p:nvPr/>
        </p:nvSpPr>
        <p:spPr bwMode="auto">
          <a:xfrm>
            <a:off x="228600" y="4419600"/>
            <a:ext cx="647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Char char="ü"/>
            </a:pP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Проектные </a:t>
            </a: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работы по строительству объекта «Газопровод среднего давления к х. Трудовая Армения </a:t>
            </a:r>
            <a:r>
              <a:rPr kumimoji="1" lang="ru-RU" sz="9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Каневского</a:t>
            </a: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района Краснодарского края»</a:t>
            </a:r>
          </a:p>
        </p:txBody>
      </p:sp>
      <p:sp>
        <p:nvSpPr>
          <p:cNvPr id="20489" name="Rectangle 14"/>
          <p:cNvSpPr>
            <a:spLocks noChangeArrowheads="1"/>
          </p:cNvSpPr>
          <p:nvPr/>
        </p:nvSpPr>
        <p:spPr bwMode="auto">
          <a:xfrm>
            <a:off x="152400" y="4724400"/>
            <a:ext cx="6477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Муниципальная программа «Развитие сельского хозяйства» </a:t>
            </a:r>
          </a:p>
          <a:p>
            <a:pPr algn="ctr"/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16 848 тыс.рублей, в том числе средства краевого бюджета 16 547 тыс.рублей)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5"/>
          <p:cNvSpPr>
            <a:spLocks noChangeArrowheads="1"/>
          </p:cNvSpPr>
          <p:nvPr/>
        </p:nvSpPr>
        <p:spPr bwMode="auto">
          <a:xfrm>
            <a:off x="152400" y="5105400"/>
            <a:ext cx="640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ru-RU" sz="1100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/>
            <a:r>
              <a:rPr kumimoji="1"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Развитие малых форм хозяйствования в агропромышленном комплексе муниципального образования Каневской район</a:t>
            </a:r>
          </a:p>
          <a:p>
            <a:pPr algn="ctr"/>
            <a:r>
              <a:rPr kumimoji="1" lang="ru-RU" sz="11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kumimoji="1" lang="ru-RU" sz="11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16 465 </a:t>
            </a:r>
            <a:r>
              <a:rPr kumimoji="1" lang="ru-RU" sz="11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тыс.рублей)</a:t>
            </a:r>
          </a:p>
        </p:txBody>
      </p:sp>
      <p:sp>
        <p:nvSpPr>
          <p:cNvPr id="20491" name="Rectangle 16"/>
          <p:cNvSpPr>
            <a:spLocks noChangeArrowheads="1"/>
          </p:cNvSpPr>
          <p:nvPr/>
        </p:nvSpPr>
        <p:spPr bwMode="auto">
          <a:xfrm>
            <a:off x="228600" y="6553200"/>
            <a:ext cx="640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ru-RU" sz="1100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/>
            <a:r>
              <a:rPr kumimoji="1"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Обеспечение эпизоотического, ветеринарно-санитарного благополучия на территории муниципального образования Каневской район</a:t>
            </a:r>
          </a:p>
          <a:p>
            <a:pPr algn="ctr"/>
            <a:r>
              <a:rPr kumimoji="1" lang="ru-RU" sz="11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(106 </a:t>
            </a:r>
            <a:r>
              <a:rPr kumimoji="1" lang="ru-RU" sz="11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тыс.рублей)</a:t>
            </a:r>
          </a:p>
        </p:txBody>
      </p:sp>
      <p:sp>
        <p:nvSpPr>
          <p:cNvPr id="20492" name="Rectangle 17"/>
          <p:cNvSpPr>
            <a:spLocks noChangeArrowheads="1"/>
          </p:cNvSpPr>
          <p:nvPr/>
        </p:nvSpPr>
        <p:spPr bwMode="auto">
          <a:xfrm>
            <a:off x="228600" y="5867400"/>
            <a:ext cx="6477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>
              <a:buFont typeface="Wingdings" pitchFamily="2" charset="2"/>
              <a:buChar char="ü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субсидий гражданам, ведущим личное подсобное хозяйство, крестьянским (фермерским) хозяйствам, индивидуальным предпринимателям, ведущим деятельность в области сельскохозяйственного производства –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15 289 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 рублей;</a:t>
            </a:r>
          </a:p>
          <a:p>
            <a:pPr indent="450850">
              <a:buFont typeface="Wingdings" pitchFamily="2" charset="2"/>
              <a:buChar char="ü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осуществление  отдельных государственных полномочий по поддержке сельскохозяйственного производства в Краснодарском крае – 1 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176 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тыс.рублей;</a:t>
            </a:r>
          </a:p>
        </p:txBody>
      </p:sp>
      <p:sp>
        <p:nvSpPr>
          <p:cNvPr id="20493" name="Rectangle 18"/>
          <p:cNvSpPr>
            <a:spLocks noChangeArrowheads="1"/>
          </p:cNvSpPr>
          <p:nvPr/>
        </p:nvSpPr>
        <p:spPr bwMode="auto">
          <a:xfrm>
            <a:off x="152400" y="7239000"/>
            <a:ext cx="6553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>
              <a:buFont typeface="Wingdings" pitchFamily="2" charset="2"/>
              <a:buChar char="ü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мероприятия по исследованию крупного рогатого скота в личных подсобных хозяйствах на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лейкоз – 24 тыс.рублей </a:t>
            </a:r>
          </a:p>
          <a:p>
            <a:pPr indent="450850">
              <a:buFont typeface="Wingdings" pitchFamily="2" charset="2"/>
              <a:buChar char="ü"/>
            </a:pP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государственных полномочий по предупреждению и ликвидации болезней животных, их лечению, отлову и содержанию безнадзорных животных, защите населения от болезней, общих для человека и животных, в части регулирования численности безнадзорных животных на территории муниципальных образований Краснодарского края – 82 тыс.рублей</a:t>
            </a:r>
            <a:endParaRPr lang="ru-RU" sz="9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4" name="Rectangle 19"/>
          <p:cNvSpPr>
            <a:spLocks noChangeArrowheads="1"/>
          </p:cNvSpPr>
          <p:nvPr/>
        </p:nvSpPr>
        <p:spPr bwMode="auto">
          <a:xfrm>
            <a:off x="152400" y="8001000"/>
            <a:ext cx="6477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ru-RU" sz="1100" u="sng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</a:t>
            </a:r>
          </a:p>
          <a:p>
            <a:pPr algn="ctr"/>
            <a:r>
              <a:rPr kumimoji="1" lang="ru-RU" sz="11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Отдельные мероприятия муниципальной программы</a:t>
            </a:r>
          </a:p>
          <a:p>
            <a:pPr algn="ctr"/>
            <a:r>
              <a:rPr kumimoji="1" lang="ru-RU" sz="11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(277 </a:t>
            </a:r>
            <a:r>
              <a:rPr kumimoji="1" lang="ru-RU" sz="11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тыс.рублей)</a:t>
            </a:r>
          </a:p>
        </p:txBody>
      </p:sp>
      <p:sp>
        <p:nvSpPr>
          <p:cNvPr id="20495" name="Rectangle 20"/>
          <p:cNvSpPr>
            <a:spLocks noChangeArrowheads="1"/>
          </p:cNvSpPr>
          <p:nvPr/>
        </p:nvSpPr>
        <p:spPr bwMode="auto">
          <a:xfrm>
            <a:off x="152400" y="8610600"/>
            <a:ext cx="6553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>
              <a:buFont typeface="Wingdings" pitchFamily="2" charset="2"/>
              <a:buChar char="ü"/>
            </a:pP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и проведение совещаний, выставок, ярмарок, смотров-конкурсов и других мероприятий в АПК 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33400" y="1524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ru-RU" sz="13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Муниципальная программа «Экономическое развитие и инновационная экономика»</a:t>
            </a:r>
          </a:p>
          <a:p>
            <a:pPr algn="ctr"/>
            <a:r>
              <a:rPr kumimoji="1" lang="ru-RU" sz="1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(1 103 тыс.рублей</a:t>
            </a:r>
            <a:r>
              <a:rPr kumimoji="1" lang="ru-RU" sz="13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28600" y="1752600"/>
            <a:ext cx="32003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 typeface="Wingdings" pitchFamily="2" charset="2"/>
              <a:buChar char="ü"/>
            </a:pP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Оказание </a:t>
            </a: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информационных, консультационных услуг субъектам малого и среднего предпринимательства, организация и проведение конкурса «Лучшие предприниматели </a:t>
            </a:r>
            <a:r>
              <a:rPr kumimoji="1" lang="ru-RU" sz="9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Каневского</a:t>
            </a: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района»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429000" y="17526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 typeface="Wingdings" pitchFamily="2" charset="2"/>
              <a:buChar char="ü"/>
            </a:pPr>
            <a:r>
              <a:rPr kumimoji="1" lang="ru-RU" sz="9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участия муниципального образования Каневской район в выставках, форумах и прочих </a:t>
            </a:r>
            <a:r>
              <a:rPr kumimoji="1" lang="ru-RU" sz="9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имиджевых</a:t>
            </a: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мероприятиях с целью создания узнаваемого, благоприятного для инвестирования образа </a:t>
            </a:r>
            <a:r>
              <a:rPr kumimoji="1" lang="ru-RU" sz="9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Каневского</a:t>
            </a:r>
            <a:r>
              <a:rPr kumimoji="1" lang="ru-RU" sz="9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района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04800" y="228600"/>
            <a:ext cx="617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50850" algn="ctr"/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Расходы по </a:t>
            </a:r>
            <a:r>
              <a:rPr lang="ru-RU" sz="14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непрограммным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направлениям 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" y="1447800"/>
          <a:ext cx="6324600" cy="69072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56955"/>
                <a:gridCol w="821376"/>
                <a:gridCol w="760767"/>
                <a:gridCol w="831254"/>
                <a:gridCol w="954248"/>
              </a:tblGrid>
              <a:tr h="7620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Уточненный бюджет на 2018 год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Кассовое исполнение за 2018 год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Процент исполнения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Удельный вес в общем объеме расходов бюджета, %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органов местного самоуправления  (в том числе и на исполнение отдельных государственных полномочий Краснодарского края), казенных учреждений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128 558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127 376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99,1</a:t>
                      </a:r>
                      <a:endParaRPr lang="ru-RU" sz="1100" b="1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6,6 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Расходы, связанные с удовлетворением исковых требований к муниципальному образованию Каневской район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 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общегосударственные вопросы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502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340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67,7</a:t>
                      </a:r>
                      <a:endParaRPr lang="ru-RU" sz="1100" b="1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 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Мероприятия по содержанию и обслуживанию казны муниципального образования Каневской район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1850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1263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68,3</a:t>
                      </a:r>
                      <a:endParaRPr lang="ru-RU" sz="1100" b="1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0,1 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Мероприятия по землеустройству и землепользованию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770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682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88,6</a:t>
                      </a:r>
                      <a:endParaRPr lang="ru-RU" sz="1100" b="1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 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4953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Возмещение (субсидирование) затрат юридическим лицам по подготовке чертежей градостроительных планов 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1080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1006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93,1</a:t>
                      </a:r>
                      <a:endParaRPr lang="ru-RU" sz="1100" b="1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0,1 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4283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Мероприятия по организации исполнения бюджета муниципального образования Каневской район в соответствии с действующим законодательством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1868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1867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99,9</a:t>
                      </a:r>
                      <a:endParaRPr lang="ru-RU" sz="1100" b="1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0,1 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571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72,7</a:t>
                      </a:r>
                      <a:endParaRPr lang="ru-RU" sz="1100" b="1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 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64763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 на осуществление полномочий муниципального образования Каневской район по решению вопросов местного значения  в области архитектуры и градостроительства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620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620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100" b="1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 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100" b="1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 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1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8 874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8 874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100" b="1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0,5 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0160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Всего </a:t>
                      </a:r>
                      <a:r>
                        <a:rPr lang="ru-RU" sz="1100" b="1" u="none" strike="noStrik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непрограммные</a:t>
                      </a:r>
                      <a:r>
                        <a:rPr lang="ru-RU" sz="1100" b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расходы</a:t>
                      </a:r>
                      <a:endParaRPr lang="ru-RU" sz="1100" b="1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144530</a:t>
                      </a:r>
                      <a:endParaRPr lang="ru-RU" sz="1100" b="1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142 412</a:t>
                      </a:r>
                      <a:endParaRPr lang="ru-RU" sz="1100" b="1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98,5</a:t>
                      </a:r>
                      <a:endParaRPr lang="ru-RU" sz="1100" b="1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7,3 </a:t>
                      </a:r>
                      <a:endParaRPr lang="ru-RU" sz="1100" b="1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6096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50850"/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число </a:t>
            </a:r>
            <a:r>
              <a:rPr lang="ru-RU" sz="12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непрограммных</a:t>
            </a:r>
            <a:r>
              <a:rPr lang="ru-RU" sz="12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расходов вошли отдельные расходы на муниципальное управление, расходы на обслуживание муниципального  долга, межбюджетные трансферты и ряд других расходов.</a:t>
            </a:r>
          </a:p>
        </p:txBody>
      </p:sp>
      <p:graphicFrame>
        <p:nvGraphicFramePr>
          <p:cNvPr id="7" name="Group 2087"/>
          <p:cNvGraphicFramePr>
            <a:graphicFrameLocks noGrp="1"/>
          </p:cNvGraphicFramePr>
          <p:nvPr>
            <p:ph sz="half" idx="4294967295"/>
          </p:nvPr>
        </p:nvGraphicFramePr>
        <p:xfrm>
          <a:off x="5410200" y="1143000"/>
          <a:ext cx="1028700" cy="243840"/>
        </p:xfrm>
        <a:graphic>
          <a:graphicData uri="http://schemas.openxmlformats.org/drawingml/2006/table">
            <a:tbl>
              <a:tblPr/>
              <a:tblGrid>
                <a:gridCol w="1028700"/>
              </a:tblGrid>
              <a:tr h="152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5486400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Уважаемые жители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Каневского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района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066800"/>
            <a:ext cx="64008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	Перед Вами «бюджет для граждан», в котором кратко и доступно отражена основная информация об исполнении местного бюджета (</a:t>
            </a:r>
            <a:r>
              <a:rPr lang="ru-RU" sz="1200" b="1" i="1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бюджета</a:t>
            </a:r>
            <a:r>
              <a:rPr lang="ru-RU" sz="1200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муниципального образования Каневской район) в 2018 году.</a:t>
            </a:r>
          </a:p>
          <a:p>
            <a:pPr algn="just"/>
            <a:r>
              <a:rPr lang="ru-RU" sz="1200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Работе по повышению открытости деятельности органов местного самоуправления муниципального образования Каневской район уделяется большое внимание: с 2006 года проводятся публичные слушания по проектам местного бюджета и по годовым отчётам об исполнении местного бюджета, на официальном </a:t>
            </a:r>
            <a:r>
              <a:rPr lang="ru-RU" sz="1200" b="1" i="1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Интернет-портале</a:t>
            </a:r>
            <a:r>
              <a:rPr lang="ru-RU" sz="1200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администрации муниципального образования муниципального образования Каневской район  размещается информация о планировании и исполнении местного бюджета, а также проекты муниципальных правовых актов.</a:t>
            </a:r>
          </a:p>
          <a:p>
            <a:pPr algn="just"/>
            <a:r>
              <a:rPr lang="ru-RU" sz="1200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Начиная с 2013 года, в </a:t>
            </a:r>
            <a:r>
              <a:rPr lang="ru-RU" sz="1200" b="1" i="1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Каневском</a:t>
            </a:r>
            <a:r>
              <a:rPr lang="ru-RU" sz="1200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районе активизирована работа по повышению открытости и прозрачности муниципальных финансов. Ежегодно, накануне внесения в Совет муниципального образования Каневской район проекта местного бюджета и последующего годового отчёта о его исполнении формируется «бюджет для граждан».</a:t>
            </a:r>
          </a:p>
          <a:p>
            <a:pPr algn="just"/>
            <a:r>
              <a:rPr lang="ru-RU" sz="1200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Цель данного материала – донести до широкой аудитории жителей района информацию о бюджете в понятной для граждан форме: в виде схем, диаграмм, таблиц и доступного изложения основных мероприятий, предпринятых органами местного самоуправления для повышения качества жизни жителей района.</a:t>
            </a:r>
          </a:p>
          <a:p>
            <a:pPr algn="just"/>
            <a:r>
              <a:rPr lang="ru-RU" sz="1200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Ключевым направлением расходов бюджета муниципального образования Каневской район в 2018 году, как и ранее, оставалось обеспечение сбалансированности бюджета и поддержание устойчивого социально-экономического развития. Основным приоритетом бюджетной политики являлось исполнение «майских» указов Президента России, обеспечение населения доступными и качественными муниципальными услугами, социальными гарантиями, адресное решение социальных вопросов, создание благоприятных и комфортных условий для проживания.</a:t>
            </a:r>
          </a:p>
          <a:p>
            <a:pPr algn="just"/>
            <a:r>
              <a:rPr lang="ru-RU" sz="1200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6   </a:t>
            </a:r>
            <a:r>
              <a:rPr lang="ru-RU" sz="1200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мая 2019 года  планируется проведение публичных слушаний по проекту решения Совета муниципального образования Каневской район «Об исполнении бюджета муниципального образования  Каневской район за 2018 год».</a:t>
            </a:r>
          </a:p>
          <a:p>
            <a:pPr algn="just"/>
            <a:r>
              <a:rPr lang="ru-RU" sz="1200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Надеемся, что изучение представленной информации даст возможность жителям </a:t>
            </a:r>
            <a:r>
              <a:rPr lang="ru-RU" sz="1200" b="1" i="1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Каневского</a:t>
            </a:r>
            <a:r>
              <a:rPr lang="ru-RU" sz="1200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района узнать, как формируется местный бюджет по доходам, а также на какие цели и в каком объёме направляются бюджетные средства.</a:t>
            </a:r>
          </a:p>
          <a:p>
            <a:pPr algn="r"/>
            <a:r>
              <a:rPr lang="ru-RU" sz="1200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 уважением, А. И. </a:t>
            </a:r>
            <a:r>
              <a:rPr lang="ru-RU" sz="1200" b="1" i="1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Битюков</a:t>
            </a:r>
            <a:r>
              <a:rPr lang="ru-RU" sz="1200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начальник финансового управления администрации  муниципального образования Каневской район</a:t>
            </a:r>
            <a:endParaRPr lang="ru-RU" sz="1200" b="1" i="1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0200" y="228600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МЕЖБЮДЖЕТНЫЕ ОТНОШЕНИЯ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457200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Взаимоотношения между органами государственной власти Краснодарского края и органами местного самоуправления муниципального образования Каневской район по вопросам межбюджетных отношений, регулируются краевыми законами и иными нормативными правовыми актами Краснодарского края, устанавливающими порядок и условия предоставления межбюджетных трансфертов из краевого бюджета. 	</a:t>
            </a:r>
            <a:endParaRPr lang="ru-RU" sz="12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038600" y="3657600"/>
            <a:ext cx="2362200" cy="76504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РАЙОННЫЙ БЮДЖЕТ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600" y="1828800"/>
            <a:ext cx="2133600" cy="609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КРАЕВОЙ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БЮДЖЕТ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16200000">
            <a:off x="990600" y="1828800"/>
            <a:ext cx="762000" cy="2438400"/>
          </a:xfrm>
          <a:prstGeom prst="wedgeRoundRectCallout">
            <a:avLst>
              <a:gd name="adj1" fmla="val -181160"/>
              <a:gd name="adj2" fmla="val 105299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дотации – 203 472 </a:t>
            </a:r>
            <a:r>
              <a:rPr lang="ru-RU" sz="11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тыс.руб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субсидии – 124 173 </a:t>
            </a:r>
            <a:r>
              <a:rPr lang="ru-RU" sz="11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тыс.руб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субвенции 1 030 098 </a:t>
            </a:r>
            <a:r>
              <a:rPr lang="ru-RU" sz="11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тыс.руб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52400" y="5334000"/>
            <a:ext cx="3048000" cy="612648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БЮДЖЕТЫ ПОСЕЛЕНИЙ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343400" y="4572000"/>
            <a:ext cx="2057400" cy="612648"/>
          </a:xfrm>
          <a:prstGeom prst="wedgeRoundRectCallout">
            <a:avLst>
              <a:gd name="adj1" fmla="val -100729"/>
              <a:gd name="adj2" fmla="val 11279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Дотации – 8 874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тыс.руб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Иные МБТ – 620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тыс.руб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28600" y="4572000"/>
            <a:ext cx="2590800" cy="612648"/>
          </a:xfrm>
          <a:prstGeom prst="wedgeRoundRectCallout">
            <a:avLst>
              <a:gd name="adj1" fmla="val 92242"/>
              <a:gd name="adj2" fmla="val -5430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иные МБТ – 739 тыс.рублей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7000" y="1600200"/>
            <a:ext cx="396240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 соответствии с Законом Краснодарского края от 20.12.2017 № 3722-КЗ «О краевом бюджете на 2018 год и на плановый период 2019 и 2020 годов» из краевого бюджета в бюджет муниципального образования Каневской район в 2018 году поступило в виде дотаций, субсидий, субвенций и иных межбюджетных трансфертов 1 358 482 тыс.рублей. Исполнение по расходам за счет средств, переданных из краевого бюджета, составило 99,9%. Неиспользованные остатки средств краевого бюджета по состоянию на 01.01.2019  подлежат возврату в краевой бюджет.</a:t>
            </a:r>
            <a:endParaRPr lang="ru-RU" sz="11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28600" y="6019800"/>
          <a:ext cx="6324600" cy="2691765"/>
        </p:xfrm>
        <a:graphic>
          <a:graphicData uri="http://schemas.openxmlformats.org/drawingml/2006/table">
            <a:tbl>
              <a:tblPr/>
              <a:tblGrid>
                <a:gridCol w="6324600"/>
              </a:tblGrid>
              <a:tr h="2326005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Предоставление межбюджетных трансфертов из бюджета муниципального образования Каневской район регулируется Положением о бюджетном процессе в  муниципальном образовании Каневской район и иными нормативными правовыми актами, устанавливающими порядок и условия предоставления межбюджетных трансфертов из районного бюджета .</a:t>
                      </a: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В 2018 году на основе прозрачной, объективной и стимулирующей наращивание налоговых и неналоговых доходов методики распределения дотаций из районного бюджета бюджетам поселений предоставлены дотации выравнивание бюджетной обеспеченности поселений и</a:t>
                      </a: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ин</a:t>
                      </a:r>
                      <a:r>
                        <a:rPr kumimoji="0" lang="ru-RU" sz="11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ые межбюджетные трансферты на осуществление полномочий муниципального образования Каневской район по решению вопросов местного значения  в области архитектуры и градостроительства.</a:t>
                      </a: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Кроме того, бюджетам поселений в 2018 году предоставлены бюджетные кредиты в сумме 8757 тыс. рублей со сроком возврата в 2019 году и возвращены кредиты, предоставленные</a:t>
                      </a: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бюджетам поселений в 2017 году в сумме 8 713 тыс.рублей.</a:t>
                      </a:r>
                      <a:endParaRPr kumimoji="0" lang="ru-RU" sz="1100" kern="12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Из бюджетов поселений в соответствии с заключенными соглашениями,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в районный бюджет поступили иные межбюджетные трансферты на осуществление части полномочий по решению вопросов местного значения</a:t>
                      </a:r>
                      <a:endParaRPr lang="ru-RU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75"/>
          <p:cNvSpPr>
            <a:spLocks noChangeArrowheads="1"/>
          </p:cNvSpPr>
          <p:nvPr/>
        </p:nvSpPr>
        <p:spPr bwMode="auto">
          <a:xfrm>
            <a:off x="812800" y="2586038"/>
            <a:ext cx="3922713" cy="0"/>
          </a:xfrm>
          <a:prstGeom prst="rect">
            <a:avLst/>
          </a:prstGeom>
          <a:solidFill>
            <a:srgbClr val="CC00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5094" name="Group 102"/>
          <p:cNvGraphicFramePr>
            <a:graphicFrameLocks noGrp="1"/>
          </p:cNvGraphicFramePr>
          <p:nvPr>
            <p:ph sz="quarter" idx="4"/>
          </p:nvPr>
        </p:nvGraphicFramePr>
        <p:xfrm>
          <a:off x="1295400" y="1066800"/>
          <a:ext cx="4572000" cy="287338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Динамика муниципального долга за 2014-2018 годы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1" name="Rectangle 93"/>
          <p:cNvSpPr>
            <a:spLocks noChangeArrowheads="1"/>
          </p:cNvSpPr>
          <p:nvPr/>
        </p:nvSpPr>
        <p:spPr bwMode="auto">
          <a:xfrm>
            <a:off x="228600" y="6096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Объем муниципального внутреннего долга муниципального образования Каневской район на 1 января 2019 года составил   0,0 тыс. рублей</a:t>
            </a:r>
            <a:endParaRPr lang="ru-RU" sz="12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4800" y="228600"/>
            <a:ext cx="617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50850"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МУНИЦИПАЛЬНЫЙ ДОЛГ</a:t>
            </a:r>
            <a:endParaRPr lang="en-US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28600" y="1447800"/>
            <a:ext cx="6400800" cy="4629151"/>
            <a:chOff x="228600" y="1447800"/>
            <a:chExt cx="6400800" cy="4629151"/>
          </a:xfrm>
        </p:grpSpPr>
        <p:graphicFrame>
          <p:nvGraphicFramePr>
            <p:cNvPr id="17" name="Chart 3"/>
            <p:cNvGraphicFramePr>
              <a:graphicFrameLocks/>
            </p:cNvGraphicFramePr>
            <p:nvPr/>
          </p:nvGraphicFramePr>
          <p:xfrm>
            <a:off x="228600" y="1447800"/>
            <a:ext cx="6400800" cy="46291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8" name="Chart 2"/>
            <p:cNvGraphicFramePr>
              <a:graphicFrameLocks/>
            </p:cNvGraphicFramePr>
            <p:nvPr/>
          </p:nvGraphicFramePr>
          <p:xfrm>
            <a:off x="838200" y="1447800"/>
            <a:ext cx="5638800" cy="26574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9" name="Прямоугольник 18"/>
          <p:cNvSpPr/>
          <p:nvPr/>
        </p:nvSpPr>
        <p:spPr>
          <a:xfrm>
            <a:off x="228600" y="5791200"/>
            <a:ext cx="64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Политика муниципального образования Каневской район в области управления муниципальным долгом направлена на обеспечение сбалансированного исполнения местного бюджета. Муниципальным образованием Каневской район проводится работа по своевременному погашению и обслуживанию муниципального долга, снижению стоимости ранее привлеченных муниципальных заимствований путем </a:t>
            </a:r>
            <a:r>
              <a:rPr lang="ru-RU" sz="1100" dirty="0" err="1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перекредитования</a:t>
            </a:r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привлечению в условиях острой необходимости новых муниципальных заимствований на более выгодных для муниципального образования Каневской район условиях, а также обеспечению объема долговых обязательств муниципального образования Каневской район на экономически безопасном уровне. Привлечение муниципальных заимствований осуществлялось исключительно с целью финансирования дефицита местного бюджета.</a:t>
            </a:r>
          </a:p>
          <a:p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 Расходные обязательства по возврату основного долга и уплате процентов по заимствованиям в 2018 году были полностью финансово обеспечены, что позволило осуществлять все платежи в срок, в полном объеме и обеспечить отсутствие  муниципального долга на 1 января 2019 года. Выплата процентных платежей по муниципальным долговым обязательствам составила 151 тыс.рублей, то есть снизилась по сравнению с прошлым 2017 годом более, чем на 4 млн. рублей. Расходы на обслуживание муниципального долга соответствуют установленным Бюджетным кодексом нормам и осуществляются исходя из сумм, фактически используемых бюджетных кредитов и кредитов кредитных организаций.</a:t>
            </a:r>
            <a:endParaRPr lang="ru-RU" sz="11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200" y="228600"/>
            <a:ext cx="510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КАЧЕСТВА УПРАВЛЕНИЯ ФИНАНСАМИ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04800" y="685800"/>
          <a:ext cx="6324600" cy="8107565"/>
        </p:xfrm>
        <a:graphic>
          <a:graphicData uri="http://schemas.openxmlformats.org/drawingml/2006/table">
            <a:tbl>
              <a:tblPr/>
              <a:tblGrid>
                <a:gridCol w="1447800"/>
                <a:gridCol w="4876800"/>
              </a:tblGrid>
              <a:tr h="1718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Мониторинг качества финансового менеджмента главных распорядителей бюджетных средств</a:t>
                      </a: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         Для 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создания стимулов к повышению качества финансового менеджмента главных распорядителей средств районного бюджета, главных администраторов доходов (источников финансирования дефицита)районного бюджета в муниципальном образовании Каневской район в 2018 году, как и ранее, проводился мониторинг качества финансового менеджмента. Средняя оценка участников по итогам годового мониторинга за 2017 год составила 68,6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баллов. 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В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 2019 году проводится 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мониторинг качества финансового менеджмента по итогам 2018 года.</a:t>
                      </a:r>
                    </a:p>
                  </a:txBody>
                  <a:tcPr marL="2700" marR="2700" marT="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053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Повышение прозрачности (открытости) бюджетного процесса</a:t>
                      </a: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         </a:t>
                      </a:r>
                    </a:p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 В 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2018 году продолжалась работа по повышению открытости деятельности органов местного самоуправления муниципального образования муниципального образования Каневской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район, 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обеспечению прозрачности районного бюджета:</a:t>
                      </a:r>
                    </a:p>
                  </a:txBody>
                  <a:tcPr marL="2700" marR="2700" marT="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4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   1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. Проведены публичные слушания:</a:t>
                      </a:r>
                    </a:p>
                  </a:txBody>
                  <a:tcPr marL="2700" marR="2700" marT="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16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buFont typeface="Wingdings" pitchFamily="2" charset="2"/>
                        <a:buChar char="q"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10.04.2018 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по отчёту об исполнении бюджета муниципального образования Каневской район за 2017 год (Решение Совета муниципального образования Каневской район  от 28.03.2018 № 231 «О проведении публичных слушаний по проекту решения Совета  муниципального образования Каневской район за 2017 год«Об исполнении бюджета муниципального образования Каневской район за 2017 год»);</a:t>
                      </a:r>
                    </a:p>
                  </a:txBody>
                  <a:tcPr marL="2700" marR="2700" marT="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16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buFont typeface="Wingdings" pitchFamily="2" charset="2"/>
                        <a:buChar char="q"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04.12.2018 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по проекту  бюджета муниципального образования Каневской район на 2019 год и на плановый период 2020 и 2021 годов (Постановление администрации муниципального образования Каневской район от 19.11.2018 № 1756 «О проведении публичных слушаний по проекту бюджета муниципального образования Каневской район на 2019 год и на плановый период 2020 и 2021 годов»);</a:t>
                      </a:r>
                    </a:p>
                  </a:txBody>
                  <a:tcPr marL="2700" marR="2700" marT="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8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     2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. Ежемесячно размещалась информация на официальном </a:t>
                      </a:r>
                      <a:r>
                        <a:rPr lang="ru-RU" sz="1200" b="0" i="0" u="none" strike="noStrik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Интернет-портале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 администрации муниципального образования  Каневской район об исполнении местного бюджета;</a:t>
                      </a:r>
                    </a:p>
                  </a:txBody>
                  <a:tcPr marL="2700" marR="2700" marT="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12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     3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. На регулярной основе формировались и размещались на официальном </a:t>
                      </a:r>
                      <a:r>
                        <a:rPr lang="ru-RU" sz="1200" b="0" i="0" u="none" strike="noStrik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Интернет-портале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 администрации муниципального образования  Каневской район данные о районном бюджете в формате «бюджет для граждан» к проектам решений  Совета  муниципального образования Каневской район:</a:t>
                      </a:r>
                    </a:p>
                  </a:txBody>
                  <a:tcPr marL="2700" marR="2700" marT="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buFont typeface="Wingdings" pitchFamily="2" charset="2"/>
                        <a:buChar char="q"/>
                      </a:pP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  «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Об исполнении бюджета муниципального образования Каневской район за 2017 год»;</a:t>
                      </a:r>
                    </a:p>
                  </a:txBody>
                  <a:tcPr marL="2700" marR="2700" marT="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buFont typeface="Wingdings" pitchFamily="2" charset="2"/>
                        <a:buChar char="q"/>
                      </a:pP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/>
                        </a:rPr>
                        <a:t>«О бюджете муниципального образования Каневской район на 2019 год и на плановый период 2020 и 2021 годов».</a:t>
                      </a:r>
                    </a:p>
                  </a:txBody>
                  <a:tcPr marL="2700" marR="2700" marT="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2000" y="2286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УЧАСТИЕ ГРАЖДАН В ОБСУЖДЕНИИ ОТЧЕТА ОБ ИСПОЛНЕНИИ РАЙОННОГО БЮДЖЕТА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7620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Публичные слушания по проекту решения Совета  муниципального образования Каневской район «Об исполнении бюджета муниципального образования Каневской район за 2018 год» назначены на 6 мая 2019 года решением Совета  муниципального образования Каневской район от 24.04.2019 № 331 «О проведении публичных слушаний по проекту решения Совета  муниципального образования Каневской район «Об исполнении бюджета муниципального образования Каневской район за 2018 год».</a:t>
            </a:r>
            <a:endParaRPr lang="ru-RU" sz="12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2057400"/>
          <a:ext cx="6400800" cy="678102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676400"/>
                <a:gridCol w="4724400"/>
              </a:tblGrid>
              <a:tr h="972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С какого периода в муниципальном образовании Каневской район проводятся публичные слушания по отчёту об исполнении районного бюджета?</a:t>
                      </a:r>
                      <a:endParaRPr lang="ru-RU" sz="12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2892" marT="289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Начиная с 2006 года, ежегодно. Порядок проведения публичных слушаний определён решением Совета  муниципального образования Каневской район от 27.06.2012 № 208 «Об утверждении Положения о порядке организации и проведения публичных слушаний в муниципальном образовании Каневской район»</a:t>
                      </a:r>
                      <a:endParaRPr lang="ru-RU" sz="12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2892" marT="2892" marB="0"/>
                </a:tc>
              </a:tr>
              <a:tr h="556801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u="none" strike="noStrike" kern="1200" dirty="0">
                          <a:latin typeface="Arial" pitchFamily="34" charset="0"/>
                          <a:cs typeface="Arial" pitchFamily="34" charset="0"/>
                        </a:rPr>
                        <a:t>Когда проводятся публичные слушания по отчёту об исполнении районного бюджета?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2892" marT="2892" marB="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u="none" strike="noStrike" kern="1200" dirty="0">
                          <a:latin typeface="Arial" pitchFamily="34" charset="0"/>
                          <a:cs typeface="Arial" pitchFamily="34" charset="0"/>
                        </a:rPr>
                        <a:t>В период до внесения в Совет  муниципального образования Каневской район проекта решения «Об исполнении бюджета муниципального образования Каневской район за 2018 год» 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2892" marT="2892" marB="0"/>
                </a:tc>
              </a:tr>
              <a:tr h="97275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u="none" strike="noStrike" kern="1200" dirty="0">
                          <a:latin typeface="Arial" pitchFamily="34" charset="0"/>
                          <a:cs typeface="Arial" pitchFamily="34" charset="0"/>
                        </a:rPr>
                        <a:t>Как информируются граждане о проведении публичных слушаний?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2892" marT="2892" marB="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u="none" strike="noStrike" kern="1200" dirty="0">
                          <a:latin typeface="Arial" pitchFamily="34" charset="0"/>
                          <a:cs typeface="Arial" pitchFamily="34" charset="0"/>
                        </a:rPr>
                        <a:t>Информация о времени и месте проведения публичных слушаний, а также проект обсуждаемого муниципального правового акта подлежит опубликованию в средствах массовой информации и на официальном </a:t>
                      </a:r>
                      <a:r>
                        <a:rPr kumimoji="0" lang="ru-RU" sz="1200" u="none" strike="noStrike" kern="1200" dirty="0" err="1">
                          <a:latin typeface="Arial" pitchFamily="34" charset="0"/>
                          <a:cs typeface="Arial" pitchFamily="34" charset="0"/>
                        </a:rPr>
                        <a:t>Интернет-портале</a:t>
                      </a:r>
                      <a:r>
                        <a:rPr kumimoji="0" lang="ru-RU" sz="1200" u="none" strike="noStrike" kern="1200" dirty="0">
                          <a:latin typeface="Arial" pitchFamily="34" charset="0"/>
                          <a:cs typeface="Arial" pitchFamily="34" charset="0"/>
                        </a:rPr>
                        <a:t> администрации муниципального образования Каневской район </a:t>
                      </a:r>
                      <a:r>
                        <a:rPr kumimoji="0" lang="ru-RU" sz="1200" u="none" strike="noStrike" kern="1200" dirty="0" err="1">
                          <a:latin typeface="Arial" pitchFamily="34" charset="0"/>
                          <a:cs typeface="Arial" pitchFamily="34" charset="0"/>
                        </a:rPr>
                        <a:t>www.kanevskadm.ru</a:t>
                      </a:r>
                      <a:r>
                        <a:rPr kumimoji="0" lang="ru-RU" sz="1200" u="none" strike="noStrike" kern="1200" dirty="0">
                          <a:latin typeface="Arial" pitchFamily="34" charset="0"/>
                          <a:cs typeface="Arial" pitchFamily="34" charset="0"/>
                        </a:rPr>
                        <a:t> не позднее, чем за 7 дней до дня проведения публичных слушаний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2892" marT="2892" marB="0"/>
                </a:tc>
              </a:tr>
              <a:tr h="556801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u="none" strike="noStrike" kern="1200" dirty="0">
                          <a:latin typeface="Arial" pitchFamily="34" charset="0"/>
                          <a:cs typeface="Arial" pitchFamily="34" charset="0"/>
                        </a:rPr>
                        <a:t>Кто может принять участие в публичных слушаниях?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2892" marT="2892" marB="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u="none" strike="noStrike" kern="1200" dirty="0">
                          <a:latin typeface="Arial" pitchFamily="34" charset="0"/>
                          <a:cs typeface="Arial" pitchFamily="34" charset="0"/>
                        </a:rPr>
                        <a:t>Публичные слушания носят открытый характер, в них принимают участие представители общественности, эксперты публичных слушаний, члены комиссии по проведению публичных слушаний. 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2892" marT="2892" marB="0"/>
                </a:tc>
              </a:tr>
              <a:tr h="166601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u="none" strike="noStrike" kern="1200" dirty="0">
                          <a:latin typeface="Arial" pitchFamily="34" charset="0"/>
                          <a:cs typeface="Arial" pitchFamily="34" charset="0"/>
                        </a:rPr>
                        <a:t> Кто может выступить на публичных слушаниях (высказать мнение, рекомендации, предложения)?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2892" marT="2892" marB="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u="none" strike="noStrike" kern="1200" dirty="0">
                          <a:latin typeface="Arial" pitchFamily="34" charset="0"/>
                          <a:cs typeface="Arial" pitchFamily="34" charset="0"/>
                        </a:rPr>
                        <a:t>Эксперт публичных слушаний – лицо, являющееся представителем органов и организаций, имеющих право на проведение экспертиз и выдачи соответствующих экспертных документов, представившее в организационный комитет в письменном виде предложения и рекомендации по вопросам публичных слушаний и принимающее участие в прениях для их аргументации. Также экспертами признаются должностные лица, готовившие проект обсуждаемого муниципального правового акта, администрации муниципального образования Каневской район, Контрольно-счётной палаты муниципального образования Каневской район, иные лица, привлечённые инициаторами публичных слушаний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2892" marT="2892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8600" y="457200"/>
          <a:ext cx="6400800" cy="3297624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676400"/>
                <a:gridCol w="4724400"/>
              </a:tblGrid>
              <a:tr h="1527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Результат публичных слушаний</a:t>
                      </a:r>
                      <a:endParaRPr lang="ru-RU" sz="12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2892" marT="289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По результатам проведения публичных слушаний составляется протокол, на основании которого комиссия по проведению публичных слушаний готовит заключение о результатах проведённых публичных слушаний, содержащее предложения по форме и существу принимаемых мер по замечаниям и предложениям участников слушаний, в том числе отклоняемых.Заключение о результатах публичных слушаний размещается в средствах массовой информации и на официальном </a:t>
                      </a:r>
                      <a:r>
                        <a:rPr lang="ru-RU" sz="1200" u="none" strike="noStrike" dirty="0" err="1">
                          <a:latin typeface="Arial" pitchFamily="34" charset="0"/>
                          <a:cs typeface="Arial" pitchFamily="34" charset="0"/>
                        </a:rPr>
                        <a:t>Интернет-портале</a:t>
                      </a:r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 администрации муниципального образования Каневской район  </a:t>
                      </a:r>
                      <a:r>
                        <a:rPr lang="ru-RU" sz="1200" u="none" strike="noStrike" dirty="0" err="1">
                          <a:latin typeface="Arial" pitchFamily="34" charset="0"/>
                          <a:cs typeface="Arial" pitchFamily="34" charset="0"/>
                        </a:rPr>
                        <a:t>www.kanevskadm.ru</a:t>
                      </a:r>
                      <a:endParaRPr lang="ru-RU" sz="12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2892" marT="2892" marB="0"/>
                </a:tc>
              </a:tr>
              <a:tr h="834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 Где можно получить дополнительную информацию о публичных слушаниях по отчёту об исполнении местного бюджета? </a:t>
                      </a:r>
                      <a:endParaRPr lang="ru-RU" sz="12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2892" marT="289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 Финансовое управление администрации муниципального образования Каневской </a:t>
                      </a:r>
                      <a:r>
                        <a:rPr lang="ru-RU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</a:p>
                    <a:p>
                      <a:pPr algn="l" fontAlgn="t"/>
                      <a:r>
                        <a:rPr lang="ru-RU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тел. 86164-71517</a:t>
                      </a:r>
                      <a:endParaRPr lang="ru-RU" sz="12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2892" marT="2892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95400" y="5257800"/>
          <a:ext cx="4203700" cy="558165"/>
        </p:xfrm>
        <a:graphic>
          <a:graphicData uri="http://schemas.openxmlformats.org/drawingml/2006/table">
            <a:tbl>
              <a:tblPr/>
              <a:tblGrid>
                <a:gridCol w="42037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</a:rPr>
                        <a:t>КОНТАКТНАЯ ИНФОРМАЦИЯ ФИНАНСОВОГО УПРАВЛЕНИЯ АДМИНИСТРАЦИИ МУНИЦИПАЛЬНОГО ОБРАЗОВАНИЯ КАНЕВСКОЙ РАЙОН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28600" y="5943600"/>
            <a:ext cx="64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Адрес электронной почты: fu25@list.ru 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Контактный телефон: 86164- 71150 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86164- 71517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График работы финансового управления 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администрации муниципального образования Каневской район:</a:t>
            </a:r>
          </a:p>
          <a:p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Понедельник – пятница с 8-00 до 17-00 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Перерыв с 12-00 до 13-00 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Выходной –  суббота, воскресенье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381000"/>
            <a:ext cx="6386512" cy="12192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1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/>
                <a:latin typeface="Times New Roman" pitchFamily="18" charset="0"/>
              </a:rPr>
              <a:t>Бюджет муниципального образования Каневской район на 2018 год утвержден решением Совета муниципального образования Каневской район от 27 декабря </a:t>
            </a:r>
            <a:r>
              <a:rPr lang="ru-RU" sz="1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/>
                <a:latin typeface="Times New Roman" pitchFamily="18" charset="0"/>
              </a:rPr>
              <a:t>2017</a:t>
            </a:r>
            <a:r>
              <a:rPr lang="ru-RU" sz="1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/>
                <a:latin typeface="Times New Roman" pitchFamily="18" charset="0"/>
              </a:rPr>
              <a:t> года № 207 «О бюджете муниципального образования Каневской район на 2018 год и плановый период 2019 и 2020 годов»</a:t>
            </a:r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3505200" y="7239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Загнутый угол 10"/>
          <p:cNvSpPr/>
          <p:nvPr/>
        </p:nvSpPr>
        <p:spPr>
          <a:xfrm>
            <a:off x="3886200" y="1828800"/>
            <a:ext cx="2819400" cy="1440000"/>
          </a:xfrm>
          <a:prstGeom prst="foldedCorner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Публичные слушания по годовому отчету об исполнении бюджета муниципального образования Каневской район за 2018 год назначены на 6 мая 2019 </a:t>
            </a:r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  <a:endParaRPr lang="ru-RU" sz="1200" b="1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нутый угол 12"/>
          <p:cNvSpPr>
            <a:spLocks/>
          </p:cNvSpPr>
          <p:nvPr/>
        </p:nvSpPr>
        <p:spPr>
          <a:xfrm rot="5400000">
            <a:off x="1108800" y="1024800"/>
            <a:ext cx="1440000" cy="3048000"/>
          </a:xfrm>
          <a:prstGeom prst="foldedCorner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Публичные слушания по проекту бюджета муниципального образования Каневской район на 2018 год и плановый период 2019 и 2020 годов проведены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5 декабря 2017 года </a:t>
            </a:r>
            <a:endParaRPr lang="ru-RU" sz="1200" b="1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04800" y="3429000"/>
            <a:ext cx="838200" cy="2514600"/>
          </a:xfrm>
          <a:prstGeom prst="homePlate">
            <a:avLst>
              <a:gd name="adj" fmla="val 31828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Основные направления реализации бюджетной и налоговой политики</a:t>
            </a:r>
          </a:p>
          <a:p>
            <a:pPr algn="ctr"/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5400" y="3429000"/>
            <a:ext cx="5410200" cy="25146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115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Увеличение наполняемости доходной части районного бюджета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15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Проведение работы по укреплению налоговой и бюджетной дисциплины</a:t>
            </a:r>
          </a:p>
          <a:p>
            <a:pPr algn="just">
              <a:buFont typeface="Arial" pitchFamily="34" charset="0"/>
              <a:buChar char="•"/>
            </a:pPr>
            <a:r>
              <a:rPr lang="ru-RU" sz="115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Повышение эффективности использования муниципального имущества и земельных ресурсов и дальнейшее их использование в качестве объектов аренды, продажи или вложения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15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Стимулирование экономического роста, поддержка инвестиционной деятельности, повышение предпринимательской активности</a:t>
            </a:r>
          </a:p>
          <a:p>
            <a:pPr algn="just">
              <a:buFont typeface="Arial" pitchFamily="34" charset="0"/>
              <a:buChar char="•"/>
            </a:pPr>
            <a:r>
              <a:rPr lang="ru-RU" sz="115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Своевременное и полное финансирование бюджетных расходов</a:t>
            </a:r>
          </a:p>
          <a:p>
            <a:pPr algn="just">
              <a:buFont typeface="Arial" pitchFamily="34" charset="0"/>
              <a:buChar char="•"/>
            </a:pPr>
            <a:r>
              <a:rPr lang="ru-RU" sz="115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населения доступными и качественными муниципальными услугами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15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Повышение открытости (прозрачности) бюджетного процесса</a:t>
            </a:r>
            <a:endParaRPr lang="ru-RU" sz="1100" b="1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04800" y="6172200"/>
            <a:ext cx="838200" cy="2514600"/>
          </a:xfrm>
          <a:prstGeom prst="homePlate">
            <a:avLst>
              <a:gd name="adj" fmla="val 31828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Особенности исполнения бюджета в 2018 году</a:t>
            </a:r>
          </a:p>
          <a:p>
            <a:pPr algn="ctr"/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95400" y="6172200"/>
            <a:ext cx="5410200" cy="25146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115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Повышение оплаты труда работников в сфере образования, здравоохранения, культуры в соответствии с указами Президента Российской Федерации и принятыми «дорожными» картами по развитию отраслей социальной сферы с учетом достижения целевых показателей повышения оплаты труда работников бюджетной сферы</a:t>
            </a:r>
          </a:p>
          <a:p>
            <a:pPr algn="just">
              <a:buFont typeface="Arial" pitchFamily="34" charset="0"/>
              <a:buChar char="•"/>
            </a:pPr>
            <a:r>
              <a:rPr lang="ru-RU" sz="115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Индексация с 1 января 2018 года фондов оплаты труда категорий работников бюджетной сферы, которые не попадают под действие указов Президента Российской Федерации</a:t>
            </a:r>
          </a:p>
          <a:p>
            <a:pPr algn="just">
              <a:buFont typeface="Arial" pitchFamily="34" charset="0"/>
              <a:buChar char="•"/>
            </a:pPr>
            <a:r>
              <a:rPr lang="ru-RU" sz="115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Достижение максимального экономического эффекта в ходе закупок товаров, работ, услуг для обеспечения муниципальных нужд</a:t>
            </a:r>
          </a:p>
          <a:p>
            <a:pPr algn="just">
              <a:buFont typeface="Arial" pitchFamily="34" charset="0"/>
              <a:buChar char="•"/>
            </a:pPr>
            <a:r>
              <a:rPr lang="ru-RU" sz="115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Ликвидация муниципального долга </a:t>
            </a:r>
            <a:endParaRPr lang="ru-RU" sz="1100" b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95400" y="152400"/>
          <a:ext cx="4419600" cy="375285"/>
        </p:xfrm>
        <a:graphic>
          <a:graphicData uri="http://schemas.openxmlformats.org/drawingml/2006/table">
            <a:tbl>
              <a:tblPr/>
              <a:tblGrid>
                <a:gridCol w="44196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</a:rPr>
                        <a:t>ОСНОВНЫЕ ПАРАМЕТРЫ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</a:rPr>
                        <a:t>БЮДЖЕТА муниципального образования Каневской район</a:t>
                      </a:r>
                      <a:endParaRPr lang="ru-RU" sz="12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638800" y="381000"/>
          <a:ext cx="927100" cy="161925"/>
        </p:xfrm>
        <a:graphic>
          <a:graphicData uri="http://schemas.openxmlformats.org/drawingml/2006/table">
            <a:tbl>
              <a:tblPr/>
              <a:tblGrid>
                <a:gridCol w="9271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</a:rPr>
                        <a:t>тыс.рублей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609600"/>
          <a:ext cx="6553200" cy="1523999"/>
        </p:xfrm>
        <a:graphic>
          <a:graphicData uri="http://schemas.openxmlformats.org/drawingml/2006/table">
            <a:tbl>
              <a:tblPr/>
              <a:tblGrid>
                <a:gridCol w="2605489"/>
                <a:gridCol w="1105359"/>
                <a:gridCol w="947451"/>
                <a:gridCol w="947451"/>
                <a:gridCol w="947450"/>
              </a:tblGrid>
              <a:tr h="37303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Утверждено на 2018 год*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Исполнено за 2018 год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% исполнения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Динамика       к 2017 году, % 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91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Доходы всего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1 932 893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1 961 </a:t>
                      </a: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598</a:t>
                      </a:r>
                      <a:endParaRPr lang="ru-RU" sz="11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112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 в том числе: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   Налоговые и неналоговые доходы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573 863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603 120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105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112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   Безвозмездные поступления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1 359 030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1 358 479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112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Расходы всего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1 956 431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1 942 581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Дефицит (-), </a:t>
                      </a:r>
                      <a:r>
                        <a:rPr lang="ru-RU" sz="1100" b="1" i="0" u="none" strike="noStrike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профицит</a:t>
                      </a:r>
                      <a:r>
                        <a:rPr lang="ru-RU" sz="11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 (+)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-23 538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+19 </a:t>
                      </a: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017</a:t>
                      </a:r>
                      <a:endParaRPr lang="ru-RU" sz="11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71600" y="2133600"/>
          <a:ext cx="4419600" cy="375285"/>
        </p:xfrm>
        <a:graphic>
          <a:graphicData uri="http://schemas.openxmlformats.org/drawingml/2006/table">
            <a:tbl>
              <a:tblPr/>
              <a:tblGrid>
                <a:gridCol w="4419600"/>
              </a:tblGrid>
              <a:tr h="375285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ИСТОЧНИКИ ФИНАНСИРОВАНИЯ БЮДЖЕТА 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муниципального образования Каневской район</a:t>
                      </a:r>
                      <a:endParaRPr kumimoji="0" lang="ru-RU" sz="1200" b="1" i="0" u="none" strike="noStrike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" y="2514600"/>
          <a:ext cx="6553200" cy="1383456"/>
        </p:xfrm>
        <a:graphic>
          <a:graphicData uri="http://schemas.openxmlformats.org/drawingml/2006/table">
            <a:tbl>
              <a:tblPr/>
              <a:tblGrid>
                <a:gridCol w="4086113"/>
                <a:gridCol w="861278"/>
                <a:gridCol w="831786"/>
                <a:gridCol w="774023"/>
              </a:tblGrid>
              <a:tr h="25399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Утверждено на 2018 год*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Исполнено за 2018 год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% исполнения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Источники внутреннего финансирования дефицита бюджета 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23 538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-19 017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 в том числе: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Кредиты кредитных организаций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-30 000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-30 000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Бюджетные кредиты от других бюджетов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3 180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3 180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Бюджетные кредиты , предоставленные другим бюджетам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-44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изменение остатков средств бюджета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50 358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7 847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048" marR="6048" marT="6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638800" y="2286000"/>
          <a:ext cx="850900" cy="161925"/>
        </p:xfrm>
        <a:graphic>
          <a:graphicData uri="http://schemas.openxmlformats.org/drawingml/2006/table">
            <a:tbl>
              <a:tblPr/>
              <a:tblGrid>
                <a:gridCol w="8509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</a:rPr>
                        <a:t>тыс.рублей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38200" y="3962400"/>
          <a:ext cx="5486400" cy="192405"/>
        </p:xfrm>
        <a:graphic>
          <a:graphicData uri="http://schemas.openxmlformats.org/drawingml/2006/table">
            <a:tbl>
              <a:tblPr/>
              <a:tblGrid>
                <a:gridCol w="54864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БЕЗВОЗМЕДНЫЕ ПОСТУПЛЕНИЯ ИЗ БЮДЖЕТОВ ДРУГИХ УРОВНЕЙ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791200" y="4114800"/>
          <a:ext cx="850900" cy="161925"/>
        </p:xfrm>
        <a:graphic>
          <a:graphicData uri="http://schemas.openxmlformats.org/drawingml/2006/table">
            <a:tbl>
              <a:tblPr/>
              <a:tblGrid>
                <a:gridCol w="8509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</a:rPr>
                        <a:t>тыс.рублей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2400" y="4267200"/>
          <a:ext cx="6553200" cy="1551624"/>
        </p:xfrm>
        <a:graphic>
          <a:graphicData uri="http://schemas.openxmlformats.org/drawingml/2006/table">
            <a:tbl>
              <a:tblPr/>
              <a:tblGrid>
                <a:gridCol w="2652485"/>
                <a:gridCol w="1014186"/>
                <a:gridCol w="858157"/>
                <a:gridCol w="858157"/>
                <a:gridCol w="1170215"/>
              </a:tblGrid>
              <a:tr h="30480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Утверждено на 2018 год*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Исполнено за 2018 год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% исполнения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Динамика       к 2017 году, % 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1083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Безвозмездные поступления, всего</a:t>
                      </a:r>
                    </a:p>
                  </a:txBody>
                  <a:tcPr marL="5358" marR="5358" marT="53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1 359 030</a:t>
                      </a:r>
                    </a:p>
                  </a:txBody>
                  <a:tcPr marL="5358" marR="5358" marT="5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1 358 479</a:t>
                      </a:r>
                    </a:p>
                  </a:txBody>
                  <a:tcPr marL="5358" marR="5358" marT="5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</a:endParaRPr>
                    </a:p>
                  </a:txBody>
                  <a:tcPr marL="5334" marR="5334" marT="5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112</a:t>
                      </a:r>
                      <a:endParaRPr lang="ru-RU" sz="18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</a:endParaRPr>
                    </a:p>
                  </a:txBody>
                  <a:tcPr marL="5334" marR="5334" marT="5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в том числе</a:t>
                      </a:r>
                    </a:p>
                  </a:txBody>
                  <a:tcPr marL="5358" marR="5358" marT="53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58" marR="5358" marT="5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58" marR="5358" marT="5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</a:endParaRPr>
                    </a:p>
                  </a:txBody>
                  <a:tcPr marL="5334" marR="5334" marT="5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</a:endParaRPr>
                    </a:p>
                  </a:txBody>
                  <a:tcPr marL="5334" marR="5334" marT="5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дотации </a:t>
                      </a:r>
                    </a:p>
                  </a:txBody>
                  <a:tcPr marL="5358" marR="5358" marT="53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203 473</a:t>
                      </a:r>
                    </a:p>
                  </a:txBody>
                  <a:tcPr marL="5358" marR="5358" marT="5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203 </a:t>
                      </a:r>
                      <a:r>
                        <a:rPr kumimoji="0" lang="ru-RU" sz="1100" b="1" i="0" u="none" strike="noStrike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473</a:t>
                      </a:r>
                      <a:endParaRPr kumimoji="0" lang="ru-RU" sz="1100" b="1" i="0" u="none" strike="noStrike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358" marR="5358" marT="5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100</a:t>
                      </a:r>
                      <a:endParaRPr lang="ru-RU" sz="18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</a:endParaRPr>
                    </a:p>
                  </a:txBody>
                  <a:tcPr marL="5334" marR="5334" marT="5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156</a:t>
                      </a:r>
                      <a:endParaRPr lang="ru-RU" sz="18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</a:endParaRPr>
                    </a:p>
                  </a:txBody>
                  <a:tcPr marL="5334" marR="5334" marT="5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субсидии </a:t>
                      </a:r>
                    </a:p>
                  </a:txBody>
                  <a:tcPr marL="5358" marR="5358" marT="53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124 204</a:t>
                      </a:r>
                    </a:p>
                  </a:txBody>
                  <a:tcPr marL="5358" marR="5358" marT="5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124 173</a:t>
                      </a:r>
                    </a:p>
                  </a:txBody>
                  <a:tcPr marL="5358" marR="5358" marT="5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100</a:t>
                      </a:r>
                      <a:endParaRPr lang="ru-RU" sz="18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</a:endParaRPr>
                    </a:p>
                  </a:txBody>
                  <a:tcPr marL="5334" marR="5334" marT="5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311</a:t>
                      </a:r>
                      <a:endParaRPr lang="ru-RU" sz="18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</a:endParaRPr>
                    </a:p>
                  </a:txBody>
                  <a:tcPr marL="5334" marR="5334" marT="5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субвенции </a:t>
                      </a:r>
                    </a:p>
                  </a:txBody>
                  <a:tcPr marL="5358" marR="5358" marT="53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1 030 619</a:t>
                      </a:r>
                    </a:p>
                  </a:txBody>
                  <a:tcPr marL="5358" marR="5358" marT="5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1 030 098</a:t>
                      </a:r>
                    </a:p>
                  </a:txBody>
                  <a:tcPr marL="5358" marR="5358" marT="5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100</a:t>
                      </a:r>
                      <a:endParaRPr lang="ru-RU" sz="18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</a:endParaRPr>
                    </a:p>
                  </a:txBody>
                  <a:tcPr marL="5334" marR="5334" marT="5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99</a:t>
                      </a:r>
                      <a:endParaRPr lang="ru-RU" sz="18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</a:endParaRPr>
                    </a:p>
                  </a:txBody>
                  <a:tcPr marL="5334" marR="5334" marT="5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</a:p>
                  </a:txBody>
                  <a:tcPr marL="5358" marR="5358" marT="53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739</a:t>
                      </a:r>
                    </a:p>
                  </a:txBody>
                  <a:tcPr marL="5358" marR="5358" marT="5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739</a:t>
                      </a:r>
                    </a:p>
                  </a:txBody>
                  <a:tcPr marL="5358" marR="5358" marT="5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</a:endParaRPr>
                    </a:p>
                  </a:txBody>
                  <a:tcPr marL="5334" marR="5334" marT="5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</a:endParaRPr>
                    </a:p>
                  </a:txBody>
                  <a:tcPr marL="5334" marR="5334" marT="5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иные </a:t>
                      </a:r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</a:txBody>
                  <a:tcPr marL="5358" marR="5358" marT="53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5358" marR="5358" marT="5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5358" marR="5358" marT="5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5358" marR="5358" marT="5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х</a:t>
                      </a:r>
                      <a:endParaRPr kumimoji="0" lang="ru-RU" sz="1100" b="1" i="0" u="none" strike="noStrike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358" marR="5358" marT="5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81000" y="5943600"/>
          <a:ext cx="6172200" cy="375285"/>
        </p:xfrm>
        <a:graphic>
          <a:graphicData uri="http://schemas.openxmlformats.org/drawingml/2006/table">
            <a:tbl>
              <a:tblPr/>
              <a:tblGrid>
                <a:gridCol w="6172200"/>
              </a:tblGrid>
              <a:tr h="1314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ИЗМЕНЕНИЕ ОСНОВНЫХ ХАРАКТЕРИСТИК БЮДЖЕТА ОТНОСИТЕЛЬНО ПЕРВОНАЧАЛЬНО УТВЕРЖДЕННЫХ ПОКАЗАТЕЛЕЙ </a:t>
                      </a:r>
                      <a:endParaRPr lang="ru-RU" sz="12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791200" y="6172200"/>
          <a:ext cx="850900" cy="161925"/>
        </p:xfrm>
        <a:graphic>
          <a:graphicData uri="http://schemas.openxmlformats.org/drawingml/2006/table">
            <a:tbl>
              <a:tblPr/>
              <a:tblGrid>
                <a:gridCol w="8509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</a:rPr>
                        <a:t>тыс.рублей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52400" y="6400800"/>
          <a:ext cx="6553199" cy="1740099"/>
        </p:xfrm>
        <a:graphic>
          <a:graphicData uri="http://schemas.openxmlformats.org/drawingml/2006/table">
            <a:tbl>
              <a:tblPr/>
              <a:tblGrid>
                <a:gridCol w="2389991"/>
                <a:gridCol w="1156447"/>
                <a:gridCol w="1156447"/>
                <a:gridCol w="1110068"/>
                <a:gridCol w="740246"/>
              </a:tblGrid>
              <a:tr h="176808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Решение № 207 в редакции от: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Решение в окончательной редакции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27.12.2017                № 207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25.12.2018                № 289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+/-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1083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Доходы всего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1 665 365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1 932 893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+82 433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 в том числе: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   Налоговые и неналоговые доходы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519 123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573 863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+24 416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   Безвозмездные поступления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1 146 242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1 359 030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+58 027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Расходы всего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1 691 067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1 956 431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+102 241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Дефицит (-), профицит (+)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-25 702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-23 538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b="1" i="0" u="none" strike="noStrike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b="1" i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28600" y="8305800"/>
          <a:ext cx="6400800" cy="421005"/>
        </p:xfrm>
        <a:graphic>
          <a:graphicData uri="http://schemas.openxmlformats.org/drawingml/2006/table">
            <a:tbl>
              <a:tblPr/>
              <a:tblGrid>
                <a:gridCol w="6400800"/>
              </a:tblGrid>
              <a:tr h="3810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* Здесь и далее - по доходам, расходам, дефициту бюджета, источникам финансирования дефицита бюджета - показатели, утвержденные Решением Совета муниципального образования Каневской район от 27.12.2017 года № 207 "О бюджете муниципального образования Каневской район на 2017 год и плановый период 2018 и 2019 годов" (в редакции от 25.12.2018)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49" name="Group 841"/>
          <p:cNvGraphicFramePr>
            <a:graphicFrameLocks noGrp="1"/>
          </p:cNvGraphicFramePr>
          <p:nvPr>
            <p:ph sz="quarter" idx="1"/>
          </p:nvPr>
        </p:nvGraphicFramePr>
        <p:xfrm>
          <a:off x="228600" y="76200"/>
          <a:ext cx="6172200" cy="228600"/>
        </p:xfrm>
        <a:graphic>
          <a:graphicData uri="http://schemas.openxmlformats.org/drawingml/2006/table">
            <a:tbl>
              <a:tblPr/>
              <a:tblGrid>
                <a:gridCol w="6172200"/>
              </a:tblGrid>
              <a:tr h="228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ИСПОЛНЕНИЕ БЮДЖЕТА МУНИЦИПАЛЬНОГО ОБРАЗОВАНИЯ КАНЕВСКОЙ РАЙОН ПО ДОХОДАМ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252" name="Group 844"/>
          <p:cNvGraphicFramePr>
            <a:graphicFrameLocks noGrp="1"/>
          </p:cNvGraphicFramePr>
          <p:nvPr>
            <p:ph sz="quarter" idx="3"/>
          </p:nvPr>
        </p:nvGraphicFramePr>
        <p:xfrm>
          <a:off x="5981700" y="152400"/>
          <a:ext cx="876300" cy="228600"/>
        </p:xfrm>
        <a:graphic>
          <a:graphicData uri="http://schemas.openxmlformats.org/drawingml/2006/table">
            <a:tbl>
              <a:tblPr/>
              <a:tblGrid>
                <a:gridCol w="876300"/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28600" y="381000"/>
          <a:ext cx="6476999" cy="382759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3352800"/>
                <a:gridCol w="838200"/>
                <a:gridCol w="809288"/>
                <a:gridCol w="679924"/>
                <a:gridCol w="796787"/>
              </a:tblGrid>
              <a:tr h="2273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доходного источника 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000" b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Утверждено на 2018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000" b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 за 2018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000" b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000" b="0" u="none" strike="noStrike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Динамика       к 2017 году, % </a:t>
                      </a:r>
                    </a:p>
                  </a:txBody>
                  <a:tcPr marL="0" marR="0" marT="0" marB="0" anchor="ctr"/>
                </a:tc>
              </a:tr>
              <a:tr h="80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1 932 893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1 961 598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80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98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Поступление собственных доходов в районный  бюджет  всего: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573 863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603 120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99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прибыль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7 300</a:t>
                      </a:r>
                      <a:endParaRPr lang="ru-RU" sz="11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8 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054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99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</a:t>
                      </a:r>
                      <a:r>
                        <a:rPr lang="ru-RU" sz="1000" b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физических </a:t>
                      </a:r>
                      <a:r>
                        <a:rPr lang="ru-RU" sz="10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лиц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393 700</a:t>
                      </a:r>
                      <a:endParaRPr lang="ru-RU" sz="11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418 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99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акцизов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1 609</a:t>
                      </a:r>
                      <a:endParaRPr lang="ru-RU" sz="11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1 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898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727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налог, взимаемый в связи с применением упрощенной системы налогообложения 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21 900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22 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919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99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ЕНВД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27 600</a:t>
                      </a:r>
                      <a:endParaRPr lang="ru-RU" sz="11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28 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99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ЕСХН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39 500,0</a:t>
                      </a:r>
                      <a:endParaRPr lang="ru-RU" sz="11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39 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561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98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1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1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99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8 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 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8 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565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98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Проценты от предоставления бюджетных кредитов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99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землю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42 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708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44 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067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99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1 741</a:t>
                      </a:r>
                      <a:endParaRPr lang="ru-RU" sz="11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1 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809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98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за негативное воздействие на окружающую среду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4 741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4 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761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98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17 419,0</a:t>
                      </a:r>
                      <a:endParaRPr lang="ru-RU" sz="11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17 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539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602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99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доходы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7 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7 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659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99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1 359 030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1 358 479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28600" y="4267200"/>
          <a:ext cx="6477000" cy="466344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477000"/>
              </a:tblGrid>
              <a:tr h="147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ПРИЧИНЫ ПЕРЕВЫПОЛНЕНИЯ БЮДЖЕТНОГО НАЗНАЧЕНИЯ (РОСТА ОБЪЕМОВ К 2017 ГОДУ)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3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Налог </a:t>
                      </a:r>
                      <a:r>
                        <a:rPr lang="ru-RU" sz="11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доходы с физических лиц: рост фонда оплаты труда и поступление платежей, носящих единовременный характер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3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Доходы </a:t>
                      </a:r>
                      <a:r>
                        <a:rPr lang="ru-RU" sz="11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акцизов на нефтепродукты: увеличение с 1 июля 2018 года норматива отчисления доходов от акцизов на нефтепродукты  в региональный бюджет (с 57,1% до 84,41%)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3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Единый </a:t>
                      </a:r>
                      <a:r>
                        <a:rPr lang="ru-RU" sz="11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r>
                        <a:rPr lang="ru-RU" sz="110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увеличение </a:t>
                      </a:r>
                      <a:r>
                        <a:rPr lang="ru-RU" sz="11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процента отчисления в бюджет муниципального района  с 10 до 15 процентов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3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Единый </a:t>
                      </a:r>
                      <a:r>
                        <a:rPr lang="ru-RU" sz="11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сельскохозяйственный налог: рост  объемов реализации продукции растениеводства в отчетном году от двух крупных </a:t>
                      </a:r>
                      <a:r>
                        <a:rPr lang="ru-RU" sz="1100" u="none" strike="noStrike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сельхозтоваропроизводителей</a:t>
                      </a:r>
                      <a:r>
                        <a:rPr lang="ru-RU" sz="11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ОАО "Дружба" и ОАО ПЗ "Урожай"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3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Налог</a:t>
                      </a:r>
                      <a:r>
                        <a:rPr lang="ru-RU" sz="11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взимаемый в связи с применением патентной системы налогообложения</a:t>
                      </a:r>
                      <a:r>
                        <a:rPr lang="ru-RU" sz="110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увеличение </a:t>
                      </a:r>
                      <a:r>
                        <a:rPr lang="ru-RU" sz="11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периода, на который взят патент, погашение задолженности за прошлые налоговые периоды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3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Платежи </a:t>
                      </a:r>
                      <a:r>
                        <a:rPr lang="ru-RU" sz="11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негативное воздействие на окружающую среду: поступление платежей, носящих единовременный характер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3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Доходы </a:t>
                      </a:r>
                      <a:r>
                        <a:rPr lang="ru-RU" sz="11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продажи земельных участков : приобретение в собственность арендаторами, обрабатываемых земельных участков сельскохозяйственного назначения на льготных условиях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7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ПРИЧИНЫ НЕИСПОЛНЕНИЯ БЮДЖЕТНОГО НАЗНАЧЕНИЯ (СНИЖЕНИЯ ОБЪЕМОВ К 2017 ГОДУ)</a:t>
                      </a:r>
                      <a:endParaRPr lang="ru-RU" sz="10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3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Налог </a:t>
                      </a:r>
                      <a:r>
                        <a:rPr lang="ru-RU" sz="11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прибыль: возврат налоговым органом, согласно заявления налогоплательщика, переплаты, образовавшейся в результате уплаты сумм авансовых платежей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3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Единый </a:t>
                      </a:r>
                      <a:r>
                        <a:rPr lang="ru-RU" sz="11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вмененный доход для отдельных видов деятельности: в связи со сменой отдельными налогоплательщиками системы налогообложения, сокращение количества объектов налогообложения. 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64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Государственная </a:t>
                      </a:r>
                      <a:r>
                        <a:rPr lang="ru-RU" sz="11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пошлина: отсутствие поступлений в бюджет муниципального района платежей государственной пошлины за юридически значимые действия, проводимые через МФЦ, в связи с зачислением их с 2018 года в краевой бюджет.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3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Арендная </a:t>
                      </a:r>
                      <a:r>
                        <a:rPr lang="ru-RU" sz="11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плата за землю: поступление задолженности прошлых лет в 2017 году, уменьшение кадастровой стоимости и выкуп земель сельскохозяйственного назначения.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64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Доходы </a:t>
                      </a:r>
                      <a:r>
                        <a:rPr lang="ru-RU" sz="11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сдачи в аренду имущества</a:t>
                      </a:r>
                      <a:r>
                        <a:rPr lang="ru-RU" sz="110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расторжение </a:t>
                      </a:r>
                      <a:r>
                        <a:rPr lang="ru-RU" sz="11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договоров аренды с арендаторами в следствие передачи имущества в государственную собственность Краснодарского края, не исполнения условий договора,  приватизации имущества или по инициативе арендатора.  </a:t>
                      </a:r>
                      <a:endParaRPr lang="ru-RU" sz="11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hart 9"/>
          <p:cNvGraphicFramePr>
            <a:graphicFrameLocks/>
          </p:cNvGraphicFramePr>
          <p:nvPr/>
        </p:nvGraphicFramePr>
        <p:xfrm>
          <a:off x="152400" y="5105400"/>
          <a:ext cx="6553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27" name="Object 12"/>
          <p:cNvGraphicFramePr>
            <a:graphicFrameLocks noChangeAspect="1"/>
          </p:cNvGraphicFramePr>
          <p:nvPr>
            <p:ph sz="half" idx="1"/>
          </p:nvPr>
        </p:nvGraphicFramePr>
        <p:xfrm>
          <a:off x="87202" y="914401"/>
          <a:ext cx="2790540" cy="2438400"/>
        </p:xfrm>
        <a:graphic>
          <a:graphicData uri="http://schemas.openxmlformats.org/presentationml/2006/ole">
            <p:oleObj spid="_x0000_s21507" name="Worksheet" r:id="rId4" imgW="2867098" imgH="2504984" progId="Excel.Sheet.8">
              <p:embed/>
            </p:oleObj>
          </a:graphicData>
        </a:graphic>
      </p:graphicFrame>
      <p:sp>
        <p:nvSpPr>
          <p:cNvPr id="1032" name="Oval 15"/>
          <p:cNvSpPr>
            <a:spLocks noChangeArrowheads="1"/>
          </p:cNvSpPr>
          <p:nvPr/>
        </p:nvSpPr>
        <p:spPr bwMode="auto">
          <a:xfrm>
            <a:off x="609600" y="1676400"/>
            <a:ext cx="13716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2017 год</a:t>
            </a:r>
          </a:p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539 107</a:t>
            </a:r>
          </a:p>
          <a:p>
            <a:pPr algn="ctr"/>
            <a:r>
              <a:rPr lang="ru-RU" sz="1400" b="1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</a:t>
            </a:r>
            <a:endParaRPr lang="ru-RU" sz="1400" b="1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141"/>
          <p:cNvSpPr>
            <a:spLocks noChangeArrowheads="1"/>
          </p:cNvSpPr>
          <p:nvPr/>
        </p:nvSpPr>
        <p:spPr bwMode="auto">
          <a:xfrm>
            <a:off x="2590800" y="1219200"/>
            <a:ext cx="152400" cy="76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50"/>
          <p:cNvSpPr>
            <a:spLocks noChangeArrowheads="1"/>
          </p:cNvSpPr>
          <p:nvPr/>
        </p:nvSpPr>
        <p:spPr bwMode="auto">
          <a:xfrm>
            <a:off x="2819400" y="1143000"/>
            <a:ext cx="13684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>
                <a:solidFill>
                  <a:schemeClr val="tx2">
                    <a:lumMod val="25000"/>
                  </a:schemeClr>
                </a:solidFill>
              </a:rPr>
              <a:t>Налог на прибыль</a:t>
            </a:r>
          </a:p>
        </p:txBody>
      </p:sp>
      <p:sp>
        <p:nvSpPr>
          <p:cNvPr id="1035" name="Rectangle 151"/>
          <p:cNvSpPr>
            <a:spLocks noChangeArrowheads="1"/>
          </p:cNvSpPr>
          <p:nvPr/>
        </p:nvSpPr>
        <p:spPr bwMode="auto">
          <a:xfrm>
            <a:off x="2590800" y="1524000"/>
            <a:ext cx="152400" cy="762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" name="Rectangle 152"/>
          <p:cNvSpPr>
            <a:spLocks noChangeArrowheads="1"/>
          </p:cNvSpPr>
          <p:nvPr/>
        </p:nvSpPr>
        <p:spPr bwMode="auto">
          <a:xfrm>
            <a:off x="2819400" y="1447800"/>
            <a:ext cx="1411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>
                <a:solidFill>
                  <a:schemeClr val="tx2">
                    <a:lumMod val="25000"/>
                  </a:schemeClr>
                </a:solidFill>
              </a:rPr>
              <a:t>Налог на доходы </a:t>
            </a:r>
            <a:r>
              <a:rPr lang="ru-RU" sz="800" dirty="0" err="1">
                <a:solidFill>
                  <a:schemeClr val="tx2">
                    <a:lumMod val="25000"/>
                  </a:schemeClr>
                </a:solidFill>
              </a:rPr>
              <a:t>физ</a:t>
            </a:r>
            <a:r>
              <a:rPr lang="ru-RU" sz="800" dirty="0">
                <a:solidFill>
                  <a:schemeClr val="tx2">
                    <a:lumMod val="25000"/>
                  </a:schemeClr>
                </a:solidFill>
              </a:rPr>
              <a:t> лиц</a:t>
            </a:r>
          </a:p>
        </p:txBody>
      </p:sp>
      <p:sp>
        <p:nvSpPr>
          <p:cNvPr id="1037" name="Rectangle 153"/>
          <p:cNvSpPr>
            <a:spLocks noChangeArrowheads="1"/>
          </p:cNvSpPr>
          <p:nvPr/>
        </p:nvSpPr>
        <p:spPr bwMode="auto">
          <a:xfrm>
            <a:off x="2590800" y="1828800"/>
            <a:ext cx="152400" cy="762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" name="Rectangle 154"/>
          <p:cNvSpPr>
            <a:spLocks noChangeArrowheads="1"/>
          </p:cNvSpPr>
          <p:nvPr/>
        </p:nvSpPr>
        <p:spPr bwMode="auto">
          <a:xfrm>
            <a:off x="2590800" y="2133600"/>
            <a:ext cx="152400" cy="76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9" name="Rectangle 155"/>
          <p:cNvSpPr>
            <a:spLocks noChangeArrowheads="1"/>
          </p:cNvSpPr>
          <p:nvPr/>
        </p:nvSpPr>
        <p:spPr bwMode="auto">
          <a:xfrm>
            <a:off x="2590800" y="2743200"/>
            <a:ext cx="152400" cy="76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0" name="Rectangle 156"/>
          <p:cNvSpPr>
            <a:spLocks noChangeArrowheads="1"/>
          </p:cNvSpPr>
          <p:nvPr/>
        </p:nvSpPr>
        <p:spPr bwMode="auto">
          <a:xfrm>
            <a:off x="2590800" y="2971800"/>
            <a:ext cx="152400" cy="762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57"/>
          <p:cNvSpPr>
            <a:spLocks noChangeArrowheads="1"/>
          </p:cNvSpPr>
          <p:nvPr/>
        </p:nvSpPr>
        <p:spPr bwMode="auto">
          <a:xfrm>
            <a:off x="2590800" y="3200400"/>
            <a:ext cx="152400" cy="7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2" name="Rectangle 158"/>
          <p:cNvSpPr>
            <a:spLocks noChangeArrowheads="1"/>
          </p:cNvSpPr>
          <p:nvPr/>
        </p:nvSpPr>
        <p:spPr bwMode="auto">
          <a:xfrm>
            <a:off x="2819400" y="1752600"/>
            <a:ext cx="11528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"/>
            <a:r>
              <a:rPr lang="ru-RU" sz="800" dirty="0">
                <a:solidFill>
                  <a:schemeClr val="tx2">
                    <a:lumMod val="25000"/>
                  </a:schemeClr>
                </a:solidFill>
              </a:rPr>
              <a:t>Доходы от акцизов</a:t>
            </a:r>
          </a:p>
        </p:txBody>
      </p:sp>
      <p:sp>
        <p:nvSpPr>
          <p:cNvPr id="1043" name="Rectangle 159"/>
          <p:cNvSpPr>
            <a:spLocks noChangeArrowheads="1"/>
          </p:cNvSpPr>
          <p:nvPr/>
        </p:nvSpPr>
        <p:spPr bwMode="auto">
          <a:xfrm>
            <a:off x="2819400" y="20574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>
                <a:solidFill>
                  <a:schemeClr val="tx2">
                    <a:lumMod val="25000"/>
                  </a:schemeClr>
                </a:solidFill>
              </a:rPr>
              <a:t>Единый налог, взимаемый в связи с применением упрощенной системы налогообложения</a:t>
            </a:r>
          </a:p>
        </p:txBody>
      </p:sp>
      <p:sp>
        <p:nvSpPr>
          <p:cNvPr id="1044" name="Rectangle 160"/>
          <p:cNvSpPr>
            <a:spLocks noChangeArrowheads="1"/>
          </p:cNvSpPr>
          <p:nvPr/>
        </p:nvSpPr>
        <p:spPr bwMode="auto">
          <a:xfrm>
            <a:off x="2819400" y="2667000"/>
            <a:ext cx="5381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/>
            <a:r>
              <a:rPr lang="ru-RU" sz="800" dirty="0">
                <a:solidFill>
                  <a:schemeClr val="tx2">
                    <a:lumMod val="25000"/>
                  </a:schemeClr>
                </a:solidFill>
              </a:rPr>
              <a:t>ЕНВД</a:t>
            </a:r>
          </a:p>
        </p:txBody>
      </p:sp>
      <p:sp>
        <p:nvSpPr>
          <p:cNvPr id="1045" name="Rectangle 161"/>
          <p:cNvSpPr>
            <a:spLocks noChangeArrowheads="1"/>
          </p:cNvSpPr>
          <p:nvPr/>
        </p:nvSpPr>
        <p:spPr bwMode="auto">
          <a:xfrm>
            <a:off x="2819400" y="2895600"/>
            <a:ext cx="5429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/>
            <a:r>
              <a:rPr lang="ru-RU" sz="800" dirty="0">
                <a:solidFill>
                  <a:schemeClr val="tx2">
                    <a:lumMod val="25000"/>
                  </a:schemeClr>
                </a:solidFill>
              </a:rPr>
              <a:t>ЕСХН</a:t>
            </a:r>
          </a:p>
        </p:txBody>
      </p:sp>
      <p:sp>
        <p:nvSpPr>
          <p:cNvPr id="1046" name="Rectangle 162"/>
          <p:cNvSpPr>
            <a:spLocks noChangeArrowheads="1"/>
          </p:cNvSpPr>
          <p:nvPr/>
        </p:nvSpPr>
        <p:spPr bwMode="auto">
          <a:xfrm>
            <a:off x="2819400" y="3124200"/>
            <a:ext cx="127310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"/>
            <a:r>
              <a:rPr lang="ru-RU" sz="800" dirty="0">
                <a:solidFill>
                  <a:schemeClr val="tx2">
                    <a:lumMod val="25000"/>
                  </a:schemeClr>
                </a:solidFill>
              </a:rPr>
              <a:t>Неналоговые доходы</a:t>
            </a:r>
          </a:p>
        </p:txBody>
      </p:sp>
      <p:sp>
        <p:nvSpPr>
          <p:cNvPr id="1047" name="Rectangle 177"/>
          <p:cNvSpPr>
            <a:spLocks noChangeArrowheads="1"/>
          </p:cNvSpPr>
          <p:nvPr/>
        </p:nvSpPr>
        <p:spPr bwMode="auto">
          <a:xfrm>
            <a:off x="381000" y="3810000"/>
            <a:ext cx="61722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</a:rPr>
              <a:t>НЕНАЛОГОВЫЕ ДОХОДЫ БЮДЖЕТА МУНИЦИПАЛЬНОГО ОБРАЗОВАНИЯ КАНЕВСКОЙ РАЙОН</a:t>
            </a:r>
          </a:p>
        </p:txBody>
      </p:sp>
      <p:sp>
        <p:nvSpPr>
          <p:cNvPr id="1048" name="Oval 178"/>
          <p:cNvSpPr>
            <a:spLocks noChangeArrowheads="1"/>
          </p:cNvSpPr>
          <p:nvPr/>
        </p:nvSpPr>
        <p:spPr bwMode="auto">
          <a:xfrm>
            <a:off x="1219200" y="4343400"/>
            <a:ext cx="1447800" cy="685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78 845</a:t>
            </a:r>
            <a:endParaRPr lang="ru-RU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</a:t>
            </a:r>
            <a:endParaRPr lang="ru-RU" sz="14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Oval 179"/>
          <p:cNvSpPr>
            <a:spLocks noChangeArrowheads="1"/>
          </p:cNvSpPr>
          <p:nvPr/>
        </p:nvSpPr>
        <p:spPr bwMode="auto">
          <a:xfrm>
            <a:off x="4267200" y="4267200"/>
            <a:ext cx="1371600" cy="685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84 462</a:t>
            </a:r>
            <a:endParaRPr lang="ru-RU" sz="14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</a:t>
            </a:r>
            <a:endParaRPr lang="ru-RU" sz="14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180"/>
          <p:cNvSpPr>
            <a:spLocks noChangeArrowheads="1"/>
          </p:cNvSpPr>
          <p:nvPr/>
        </p:nvSpPr>
        <p:spPr bwMode="auto">
          <a:xfrm>
            <a:off x="2743200" y="5410200"/>
            <a:ext cx="152400" cy="762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900"/>
          </a:p>
          <a:p>
            <a:pPr algn="ctr"/>
            <a:endParaRPr lang="ru-RU" sz="900"/>
          </a:p>
        </p:txBody>
      </p:sp>
      <p:sp>
        <p:nvSpPr>
          <p:cNvPr id="1051" name="Rectangle 181"/>
          <p:cNvSpPr>
            <a:spLocks noChangeArrowheads="1"/>
          </p:cNvSpPr>
          <p:nvPr/>
        </p:nvSpPr>
        <p:spPr bwMode="auto">
          <a:xfrm>
            <a:off x="2895600" y="5334000"/>
            <a:ext cx="99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>
                <a:solidFill>
                  <a:schemeClr val="tx2">
                    <a:lumMod val="25000"/>
                  </a:schemeClr>
                </a:solidFill>
              </a:rPr>
              <a:t>Прочие доходы</a:t>
            </a:r>
          </a:p>
        </p:txBody>
      </p:sp>
      <p:sp>
        <p:nvSpPr>
          <p:cNvPr id="1052" name="Rectangle 182"/>
          <p:cNvSpPr>
            <a:spLocks noChangeArrowheads="1"/>
          </p:cNvSpPr>
          <p:nvPr/>
        </p:nvSpPr>
        <p:spPr bwMode="auto">
          <a:xfrm>
            <a:off x="2743200" y="6858000"/>
            <a:ext cx="1524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900"/>
          </a:p>
          <a:p>
            <a:pPr algn="ctr"/>
            <a:endParaRPr lang="ru-RU" sz="900"/>
          </a:p>
        </p:txBody>
      </p:sp>
      <p:sp>
        <p:nvSpPr>
          <p:cNvPr id="1053" name="Rectangle 183"/>
          <p:cNvSpPr>
            <a:spLocks noChangeArrowheads="1"/>
          </p:cNvSpPr>
          <p:nvPr/>
        </p:nvSpPr>
        <p:spPr bwMode="auto">
          <a:xfrm>
            <a:off x="2743200" y="5715000"/>
            <a:ext cx="152400" cy="762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900"/>
          </a:p>
          <a:p>
            <a:pPr algn="ctr"/>
            <a:endParaRPr lang="ru-RU" sz="900"/>
          </a:p>
        </p:txBody>
      </p:sp>
      <p:sp>
        <p:nvSpPr>
          <p:cNvPr id="1054" name="Rectangle 184"/>
          <p:cNvSpPr>
            <a:spLocks noChangeArrowheads="1"/>
          </p:cNvSpPr>
          <p:nvPr/>
        </p:nvSpPr>
        <p:spPr bwMode="auto">
          <a:xfrm>
            <a:off x="2743200" y="6248400"/>
            <a:ext cx="152400" cy="7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900"/>
          </a:p>
          <a:p>
            <a:pPr algn="ctr"/>
            <a:endParaRPr lang="ru-RU" sz="900"/>
          </a:p>
        </p:txBody>
      </p:sp>
      <p:sp>
        <p:nvSpPr>
          <p:cNvPr id="1056" name="Rectangle 186"/>
          <p:cNvSpPr>
            <a:spLocks noChangeArrowheads="1"/>
          </p:cNvSpPr>
          <p:nvPr/>
        </p:nvSpPr>
        <p:spPr bwMode="auto">
          <a:xfrm>
            <a:off x="2743200" y="7239000"/>
            <a:ext cx="1524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900"/>
          </a:p>
          <a:p>
            <a:pPr algn="ctr"/>
            <a:endParaRPr lang="ru-RU" sz="900"/>
          </a:p>
        </p:txBody>
      </p:sp>
      <p:sp>
        <p:nvSpPr>
          <p:cNvPr id="1057" name="Rectangle 187"/>
          <p:cNvSpPr>
            <a:spLocks noChangeArrowheads="1"/>
          </p:cNvSpPr>
          <p:nvPr/>
        </p:nvSpPr>
        <p:spPr bwMode="auto">
          <a:xfrm>
            <a:off x="2895600" y="6781800"/>
            <a:ext cx="12191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tx2">
                    <a:lumMod val="25000"/>
                  </a:schemeClr>
                </a:solidFill>
              </a:rPr>
              <a:t>Доходы от сдачи в аренду имущества</a:t>
            </a:r>
            <a:endParaRPr lang="ru-RU" sz="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58" name="Rectangle 189"/>
          <p:cNvSpPr>
            <a:spLocks noChangeArrowheads="1"/>
          </p:cNvSpPr>
          <p:nvPr/>
        </p:nvSpPr>
        <p:spPr bwMode="auto">
          <a:xfrm>
            <a:off x="2895600" y="5638800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tx2">
                    <a:lumMod val="25000"/>
                  </a:schemeClr>
                </a:solidFill>
              </a:rPr>
              <a:t>Доходы от продажи земельных</a:t>
            </a:r>
          </a:p>
          <a:p>
            <a:r>
              <a:rPr lang="ru-RU" sz="800" dirty="0">
                <a:solidFill>
                  <a:schemeClr val="tx2">
                    <a:lumMod val="25000"/>
                  </a:schemeClr>
                </a:solidFill>
              </a:rPr>
              <a:t>участков</a:t>
            </a:r>
          </a:p>
        </p:txBody>
      </p:sp>
      <p:sp>
        <p:nvSpPr>
          <p:cNvPr id="1059" name="Rectangle 191"/>
          <p:cNvSpPr>
            <a:spLocks noChangeArrowheads="1"/>
          </p:cNvSpPr>
          <p:nvPr/>
        </p:nvSpPr>
        <p:spPr bwMode="auto">
          <a:xfrm>
            <a:off x="2895600" y="6172200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tx2">
                    <a:lumMod val="25000"/>
                  </a:schemeClr>
                </a:solidFill>
              </a:rPr>
              <a:t>Платежи за негативное </a:t>
            </a:r>
          </a:p>
          <a:p>
            <a:r>
              <a:rPr lang="ru-RU" sz="800" dirty="0">
                <a:solidFill>
                  <a:schemeClr val="tx2">
                    <a:lumMod val="25000"/>
                  </a:schemeClr>
                </a:solidFill>
              </a:rPr>
              <a:t>воздействие на окружающую</a:t>
            </a:r>
          </a:p>
          <a:p>
            <a:r>
              <a:rPr lang="ru-RU" sz="800" dirty="0">
                <a:solidFill>
                  <a:schemeClr val="tx2">
                    <a:lumMod val="25000"/>
                  </a:schemeClr>
                </a:solidFill>
              </a:rPr>
              <a:t>среду</a:t>
            </a:r>
          </a:p>
        </p:txBody>
      </p:sp>
      <p:sp>
        <p:nvSpPr>
          <p:cNvPr id="1061" name="Rectangle 193"/>
          <p:cNvSpPr>
            <a:spLocks noChangeArrowheads="1"/>
          </p:cNvSpPr>
          <p:nvPr/>
        </p:nvSpPr>
        <p:spPr bwMode="auto">
          <a:xfrm>
            <a:off x="2895600" y="7162800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tx2">
                    <a:lumMod val="25000"/>
                  </a:schemeClr>
                </a:solidFill>
              </a:rPr>
              <a:t>Арендная плата за землю</a:t>
            </a:r>
          </a:p>
        </p:txBody>
      </p:sp>
      <p:sp>
        <p:nvSpPr>
          <p:cNvPr id="1062" name="Rectangle 194"/>
          <p:cNvSpPr>
            <a:spLocks noChangeArrowheads="1"/>
          </p:cNvSpPr>
          <p:nvPr/>
        </p:nvSpPr>
        <p:spPr bwMode="auto">
          <a:xfrm>
            <a:off x="2743200" y="7620000"/>
            <a:ext cx="152400" cy="762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900"/>
          </a:p>
          <a:p>
            <a:pPr algn="ctr"/>
            <a:endParaRPr lang="ru-RU" sz="900"/>
          </a:p>
        </p:txBody>
      </p:sp>
      <p:sp>
        <p:nvSpPr>
          <p:cNvPr id="1063" name="Rectangle 195"/>
          <p:cNvSpPr>
            <a:spLocks noChangeArrowheads="1"/>
          </p:cNvSpPr>
          <p:nvPr/>
        </p:nvSpPr>
        <p:spPr bwMode="auto">
          <a:xfrm>
            <a:off x="2895600" y="7543800"/>
            <a:ext cx="838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tx2">
                    <a:lumMod val="25000"/>
                  </a:schemeClr>
                </a:solidFill>
              </a:rPr>
              <a:t>Госпошлина</a:t>
            </a:r>
          </a:p>
        </p:txBody>
      </p:sp>
      <p:graphicFrame>
        <p:nvGraphicFramePr>
          <p:cNvPr id="39" name="Chart 5"/>
          <p:cNvGraphicFramePr>
            <a:graphicFrameLocks/>
          </p:cNvGraphicFramePr>
          <p:nvPr/>
        </p:nvGraphicFramePr>
        <p:xfrm>
          <a:off x="4191000" y="914400"/>
          <a:ext cx="2514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Oval 7"/>
          <p:cNvSpPr>
            <a:spLocks noChangeArrowheads="1"/>
          </p:cNvSpPr>
          <p:nvPr/>
        </p:nvSpPr>
        <p:spPr bwMode="auto">
          <a:xfrm>
            <a:off x="4724400" y="1676400"/>
            <a:ext cx="14859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36576" tIns="27432" rIns="36576" bIns="2743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1400" b="1" i="0" strike="noStrike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2018 год</a:t>
            </a:r>
          </a:p>
          <a:p>
            <a:pPr algn="ctr" rtl="1">
              <a:defRPr sz="1000"/>
            </a:pPr>
            <a:r>
              <a:rPr lang="ru-RU" sz="1400" b="1" i="0" strike="noStrike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603 120</a:t>
            </a:r>
          </a:p>
          <a:p>
            <a:pPr algn="ctr" rtl="1">
              <a:defRPr sz="1000"/>
            </a:pPr>
            <a:r>
              <a:rPr lang="ru-RU" sz="1400" b="1" i="0" strike="noStrike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тыс.руб</a:t>
            </a:r>
            <a:endParaRPr lang="ru-RU" sz="1400" b="1" i="0" strike="noStrike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77"/>
          <p:cNvSpPr>
            <a:spLocks noChangeArrowheads="1"/>
          </p:cNvSpPr>
          <p:nvPr/>
        </p:nvSpPr>
        <p:spPr bwMode="auto">
          <a:xfrm>
            <a:off x="533400" y="228600"/>
            <a:ext cx="61722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</a:rPr>
              <a:t>СТРУКТУРА СОБСТВЕННЫХ ДОХОДОВ </a:t>
            </a:r>
            <a:r>
              <a:rPr lang="ru-RU" sz="1400" b="1" dirty="0">
                <a:solidFill>
                  <a:schemeClr val="tx2">
                    <a:lumMod val="25000"/>
                  </a:schemeClr>
                </a:solidFill>
              </a:rPr>
              <a:t>БЮДЖЕТА МУНИЦИПАЛЬНОГО ОБРАЗОВАНИЯ КАНЕВСКОЙ РАЙОН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06"/>
          <p:cNvSpPr>
            <a:spLocks noChangeArrowheads="1"/>
          </p:cNvSpPr>
          <p:nvPr/>
        </p:nvSpPr>
        <p:spPr bwMode="auto">
          <a:xfrm>
            <a:off x="457200" y="152400"/>
            <a:ext cx="6096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</a:rPr>
              <a:t>РАСХОДЫ БЮДЖЕТА МУНИЦИПАЛЬНОГО ОБРАЗОВАНИЯ КАНЕВСКОЙ РАЙОН ПО РАЗДЕЛАМ КЛАССИФИКАЦИИ РАСХОДОВ БЮДЖЕТА (1)</a:t>
            </a:r>
          </a:p>
        </p:txBody>
      </p:sp>
      <p:graphicFrame>
        <p:nvGraphicFramePr>
          <p:cNvPr id="44122" name="Group 7258"/>
          <p:cNvGraphicFramePr>
            <a:graphicFrameLocks noGrp="1"/>
          </p:cNvGraphicFramePr>
          <p:nvPr>
            <p:ph sz="half" idx="1"/>
          </p:nvPr>
        </p:nvGraphicFramePr>
        <p:xfrm>
          <a:off x="381000" y="914400"/>
          <a:ext cx="6248397" cy="7660216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182007"/>
                <a:gridCol w="451821"/>
                <a:gridCol w="451821"/>
                <a:gridCol w="903642"/>
                <a:gridCol w="897367"/>
                <a:gridCol w="658906"/>
                <a:gridCol w="702833"/>
              </a:tblGrid>
              <a:tr h="437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показателя                     (раздел, подраздел)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Уточненный бюджет на 2018 год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Кассовое исполнение за 2018 год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Процент исполнения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Динамика </a:t>
                      </a:r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к  </a:t>
                      </a:r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году, %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4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1 956 431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1 942 581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99,3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112,9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61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138 311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135 860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98,2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99,8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2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1 930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1 791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92,8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104,1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07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 представительных органов муниципальных образований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895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892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99,7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126,6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6299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66 333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66 055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99,6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108,4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96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Судебная система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72,7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1280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2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19 407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19 378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99,9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103,5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1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Другие общегосударственные вопросы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49 658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47 680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88,6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1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14 917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9 848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111,2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2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9 796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9 392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95,9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107,2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1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5 121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456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8,9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486,7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61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44 320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44 064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99,4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239,9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61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Сельское хозяйство и рыболовство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15 673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15 672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117,1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55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Дорожное хозяйство (дорожные фонды)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25 807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25 714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99,6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893,2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55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2 840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2 678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94,3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127,3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011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34 092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33 298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97,7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126,6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61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Жилищное хозяйство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18 317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18 315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142,2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61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Коммунальное хозяйство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1 220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628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51,5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71,6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55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Другие вопросы в области жилищно-коммунального хозяйства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14 555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14 355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98,6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114,4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4113" name="Group 7249"/>
          <p:cNvGraphicFramePr>
            <a:graphicFrameLocks noGrp="1"/>
          </p:cNvGraphicFramePr>
          <p:nvPr>
            <p:ph sz="half" idx="2"/>
          </p:nvPr>
        </p:nvGraphicFramePr>
        <p:xfrm>
          <a:off x="5791200" y="609600"/>
          <a:ext cx="914400" cy="213360"/>
        </p:xfrm>
        <a:graphic>
          <a:graphicData uri="http://schemas.openxmlformats.org/drawingml/2006/table">
            <a:tbl>
              <a:tblPr/>
              <a:tblGrid>
                <a:gridCol w="914400"/>
              </a:tblGrid>
              <a:tr h="212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" y="152400"/>
            <a:ext cx="6096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</a:rPr>
              <a:t>РАСХОДЫ БЮДЖЕТА МУНИЦИПАЛЬНОГО ОБРАЗОВАНИЯ КАНЕВСКОЙ РАЙОН ПО РАЗДЕЛАМ КЛАССИФИКАЦИИ РАСХОДОВ БЮДЖЕТА (2)</a:t>
            </a:r>
          </a:p>
        </p:txBody>
      </p:sp>
      <p:graphicFrame>
        <p:nvGraphicFramePr>
          <p:cNvPr id="50220" name="Group 2092"/>
          <p:cNvGraphicFramePr>
            <a:graphicFrameLocks noGrp="1"/>
          </p:cNvGraphicFramePr>
          <p:nvPr>
            <p:ph sz="half" idx="1"/>
          </p:nvPr>
        </p:nvGraphicFramePr>
        <p:xfrm>
          <a:off x="457200" y="838200"/>
          <a:ext cx="6172199" cy="7776587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322223"/>
                <a:gridCol w="387224"/>
                <a:gridCol w="385618"/>
                <a:gridCol w="829079"/>
                <a:gridCol w="838720"/>
                <a:gridCol w="684472"/>
                <a:gridCol w="724863"/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показателя                     (раздел, подраздел)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Уточненный бюджет на 2018 год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Кассовое исполнение за 2018 год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Процент исполнения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Динамика к </a:t>
                      </a:r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2017 </a:t>
                      </a:r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году</a:t>
                      </a:r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4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1 256 034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1 251 973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99,7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108,7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Дошкольное образование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417 039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416 857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4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Общее образование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623 886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620 810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99,5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107,3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8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Дополнительное образование детей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106 404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106 356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109,4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1 396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1 396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478,1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Молодежная политика и оздоровление детей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20 599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19 857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96,4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86 710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86 697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Культура и кинематография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98 982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98 979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119,3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63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86 777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86 776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121,3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6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Другие вопросы в области культуры, кинематографии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12 205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12 203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106,4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3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Здравоохранение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119 077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118 220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99,3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106,6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Стационарная медицинская помощь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73 117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72 260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98,8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Амбулаторная помощь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44 070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44 070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192,8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20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Другие вопросы в области здравоохранения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1 890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1 890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9,8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4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98 916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98 559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99,6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108,6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Пенсионное обеспечение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7 537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7 537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108,9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16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2 539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2 313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91,1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236,9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65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Охрана семьи и детства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88 840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88 709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99,9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107,1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4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142 757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142 755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177,8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Физическая культура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59 527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59 524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104,9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Массовый спорт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81 553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81 554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370,5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1 677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1 677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110,7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 муниципального долга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6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8 874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8 874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88,9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6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8 874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8 874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88,9</a:t>
                      </a:r>
                      <a:endParaRPr lang="ru-RU" sz="10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0215" name="Group 2087"/>
          <p:cNvGraphicFramePr>
            <a:graphicFrameLocks noGrp="1"/>
          </p:cNvGraphicFramePr>
          <p:nvPr>
            <p:ph sz="half" idx="2"/>
          </p:nvPr>
        </p:nvGraphicFramePr>
        <p:xfrm>
          <a:off x="5638800" y="609600"/>
          <a:ext cx="876300" cy="213360"/>
        </p:xfrm>
        <a:graphic>
          <a:graphicData uri="http://schemas.openxmlformats.org/drawingml/2006/table">
            <a:tbl>
              <a:tblPr/>
              <a:tblGrid>
                <a:gridCol w="876300"/>
              </a:tblGrid>
              <a:tr h="152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381000" y="457200"/>
            <a:ext cx="6248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2018 году в приоритетном порядке осуществлялось финансирование </a:t>
            </a:r>
            <a:r>
              <a:rPr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расходов, имеющих социальную </a:t>
            </a:r>
            <a:r>
              <a:rPr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направленность. </a:t>
            </a:r>
            <a:r>
              <a:rPr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 эти цели </a:t>
            </a:r>
            <a:r>
              <a:rPr lang="ru-RU" sz="1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направлено </a:t>
            </a:r>
            <a:r>
              <a:rPr lang="ru-RU" sz="1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более 88 % от общей суммы расходов бюджета муниципального образования Каневской район</a:t>
            </a:r>
          </a:p>
        </p:txBody>
      </p:sp>
      <p:sp>
        <p:nvSpPr>
          <p:cNvPr id="2056" name="Rectangle 16"/>
          <p:cNvSpPr>
            <a:spLocks noChangeArrowheads="1"/>
          </p:cNvSpPr>
          <p:nvPr/>
        </p:nvSpPr>
        <p:spPr bwMode="auto">
          <a:xfrm>
            <a:off x="2286000" y="152400"/>
            <a:ext cx="2174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СОЦИАЛЬНАЯ СФЕРА</a:t>
            </a:r>
          </a:p>
        </p:txBody>
      </p:sp>
      <p:graphicFrame>
        <p:nvGraphicFramePr>
          <p:cNvPr id="51256" name="Group 56"/>
          <p:cNvGraphicFramePr>
            <a:graphicFrameLocks noGrp="1"/>
          </p:cNvGraphicFramePr>
          <p:nvPr>
            <p:ph sz="quarter" idx="2"/>
          </p:nvPr>
        </p:nvGraphicFramePr>
        <p:xfrm>
          <a:off x="609600" y="990600"/>
          <a:ext cx="762000" cy="213360"/>
        </p:xfrm>
        <a:graphic>
          <a:graphicData uri="http://schemas.openxmlformats.org/drawingml/2006/table">
            <a:tbl>
              <a:tblPr/>
              <a:tblGrid>
                <a:gridCol w="762000"/>
              </a:tblGrid>
              <a:tr h="152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9" name="Rectangle 44"/>
          <p:cNvSpPr>
            <a:spLocks noChangeArrowheads="1"/>
          </p:cNvSpPr>
          <p:nvPr/>
        </p:nvSpPr>
        <p:spPr bwMode="auto">
          <a:xfrm>
            <a:off x="990600" y="4648200"/>
            <a:ext cx="495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tx2">
                    <a:lumMod val="25000"/>
                  </a:schemeClr>
                </a:solidFill>
              </a:rPr>
              <a:t>СТРУКТУРА РАСХОДОВ БЮДЖЕТА  НА СОЦИАЛЬНУЮ СФЕРУ В </a:t>
            </a:r>
            <a:r>
              <a:rPr lang="ru-RU" sz="1000" b="1" dirty="0" smtClean="0">
                <a:solidFill>
                  <a:schemeClr val="tx2">
                    <a:lumMod val="25000"/>
                  </a:schemeClr>
                </a:solidFill>
              </a:rPr>
              <a:t>2018 </a:t>
            </a:r>
            <a:r>
              <a:rPr lang="ru-RU" sz="1000" b="1" dirty="0">
                <a:solidFill>
                  <a:schemeClr val="tx2">
                    <a:lumMod val="25000"/>
                  </a:schemeClr>
                </a:solidFill>
              </a:rPr>
              <a:t>ГОДУ </a:t>
            </a:r>
          </a:p>
        </p:txBody>
      </p:sp>
      <p:sp>
        <p:nvSpPr>
          <p:cNvPr id="2060" name="Rectangle 57"/>
          <p:cNvSpPr>
            <a:spLocks noChangeArrowheads="1"/>
          </p:cNvSpPr>
          <p:nvPr/>
        </p:nvSpPr>
        <p:spPr bwMode="auto">
          <a:xfrm>
            <a:off x="1600200" y="49530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>
                <a:solidFill>
                  <a:schemeClr val="tx2">
                    <a:lumMod val="25000"/>
                  </a:schemeClr>
                </a:solidFill>
              </a:rPr>
              <a:t>Всего</a:t>
            </a:r>
          </a:p>
        </p:txBody>
      </p:sp>
      <p:sp>
        <p:nvSpPr>
          <p:cNvPr id="2061" name="Rectangle 58"/>
          <p:cNvSpPr>
            <a:spLocks noChangeArrowheads="1"/>
          </p:cNvSpPr>
          <p:nvPr/>
        </p:nvSpPr>
        <p:spPr bwMode="auto">
          <a:xfrm>
            <a:off x="4648200" y="49530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>
                <a:solidFill>
                  <a:schemeClr val="tx2">
                    <a:lumMod val="25000"/>
                  </a:schemeClr>
                </a:solidFill>
              </a:rPr>
              <a:t>На  1 </a:t>
            </a:r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</a:rPr>
              <a:t>жителя,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</a:rPr>
              <a:t>рублей</a:t>
            </a:r>
          </a:p>
        </p:txBody>
      </p:sp>
      <p:sp>
        <p:nvSpPr>
          <p:cNvPr id="2062" name="Oval 59"/>
          <p:cNvSpPr>
            <a:spLocks noChangeArrowheads="1"/>
          </p:cNvSpPr>
          <p:nvPr/>
        </p:nvSpPr>
        <p:spPr bwMode="auto">
          <a:xfrm>
            <a:off x="1676400" y="59436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1 516 509</a:t>
            </a:r>
          </a:p>
          <a:p>
            <a:pPr algn="ctr"/>
            <a:r>
              <a:rPr lang="ru-RU" sz="1200"/>
              <a:t>тыс.руб.</a:t>
            </a:r>
          </a:p>
        </p:txBody>
      </p:sp>
      <p:sp>
        <p:nvSpPr>
          <p:cNvPr id="2063" name="Oval 60"/>
          <p:cNvSpPr>
            <a:spLocks noChangeArrowheads="1"/>
          </p:cNvSpPr>
          <p:nvPr/>
        </p:nvSpPr>
        <p:spPr bwMode="auto">
          <a:xfrm>
            <a:off x="4724400" y="59436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14 644 руб.</a:t>
            </a:r>
          </a:p>
        </p:txBody>
      </p:sp>
      <p:sp>
        <p:nvSpPr>
          <p:cNvPr id="2064" name="Rectangle 61"/>
          <p:cNvSpPr>
            <a:spLocks noChangeArrowheads="1"/>
          </p:cNvSpPr>
          <p:nvPr/>
        </p:nvSpPr>
        <p:spPr bwMode="auto">
          <a:xfrm>
            <a:off x="2514600" y="7848600"/>
            <a:ext cx="228600" cy="1524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5" name="Rectangle 62"/>
          <p:cNvSpPr>
            <a:spLocks noChangeArrowheads="1"/>
          </p:cNvSpPr>
          <p:nvPr/>
        </p:nvSpPr>
        <p:spPr bwMode="auto">
          <a:xfrm>
            <a:off x="2819400" y="7848600"/>
            <a:ext cx="1066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sp>
        <p:nvSpPr>
          <p:cNvPr id="2066" name="Rectangle 63"/>
          <p:cNvSpPr>
            <a:spLocks noChangeArrowheads="1"/>
          </p:cNvSpPr>
          <p:nvPr/>
        </p:nvSpPr>
        <p:spPr bwMode="auto">
          <a:xfrm>
            <a:off x="2514600" y="8077200"/>
            <a:ext cx="228600" cy="152400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7" name="Rectangle 64"/>
          <p:cNvSpPr>
            <a:spLocks noChangeArrowheads="1"/>
          </p:cNvSpPr>
          <p:nvPr/>
        </p:nvSpPr>
        <p:spPr bwMode="auto">
          <a:xfrm>
            <a:off x="2895600" y="8077200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Культура</a:t>
            </a:r>
          </a:p>
        </p:txBody>
      </p:sp>
      <p:sp>
        <p:nvSpPr>
          <p:cNvPr id="2068" name="Rectangle 65"/>
          <p:cNvSpPr>
            <a:spLocks noChangeArrowheads="1"/>
          </p:cNvSpPr>
          <p:nvPr/>
        </p:nvSpPr>
        <p:spPr bwMode="auto">
          <a:xfrm>
            <a:off x="2514600" y="8305800"/>
            <a:ext cx="228600" cy="152400"/>
          </a:xfrm>
          <a:prstGeom prst="rect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9" name="Rectangle 66"/>
          <p:cNvSpPr>
            <a:spLocks noChangeArrowheads="1"/>
          </p:cNvSpPr>
          <p:nvPr/>
        </p:nvSpPr>
        <p:spPr bwMode="auto">
          <a:xfrm>
            <a:off x="2895600" y="8305800"/>
            <a:ext cx="1295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Здравоохранение</a:t>
            </a:r>
          </a:p>
        </p:txBody>
      </p:sp>
      <p:sp>
        <p:nvSpPr>
          <p:cNvPr id="2070" name="Rectangle 67"/>
          <p:cNvSpPr>
            <a:spLocks noChangeArrowheads="1"/>
          </p:cNvSpPr>
          <p:nvPr/>
        </p:nvSpPr>
        <p:spPr bwMode="auto">
          <a:xfrm>
            <a:off x="2514600" y="8534400"/>
            <a:ext cx="228600" cy="152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1" name="Rectangle 68"/>
          <p:cNvSpPr>
            <a:spLocks noChangeArrowheads="1"/>
          </p:cNvSpPr>
          <p:nvPr/>
        </p:nvSpPr>
        <p:spPr bwMode="auto">
          <a:xfrm>
            <a:off x="2895600" y="8534400"/>
            <a:ext cx="1600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</p:txBody>
      </p:sp>
      <p:sp>
        <p:nvSpPr>
          <p:cNvPr id="2072" name="Rectangle 69"/>
          <p:cNvSpPr>
            <a:spLocks noChangeArrowheads="1"/>
          </p:cNvSpPr>
          <p:nvPr/>
        </p:nvSpPr>
        <p:spPr bwMode="auto">
          <a:xfrm>
            <a:off x="2514600" y="87630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3" name="Rectangle 70"/>
          <p:cNvSpPr>
            <a:spLocks noChangeArrowheads="1"/>
          </p:cNvSpPr>
          <p:nvPr/>
        </p:nvSpPr>
        <p:spPr bwMode="auto">
          <a:xfrm>
            <a:off x="2895600" y="8763000"/>
            <a:ext cx="2057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</p:txBody>
      </p:sp>
      <p:graphicFrame>
        <p:nvGraphicFramePr>
          <p:cNvPr id="26" name="Chart 3"/>
          <p:cNvGraphicFramePr>
            <a:graphicFrameLocks/>
          </p:cNvGraphicFramePr>
          <p:nvPr/>
        </p:nvGraphicFramePr>
        <p:xfrm>
          <a:off x="533400" y="1143000"/>
          <a:ext cx="5876925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Chart 6"/>
          <p:cNvGraphicFramePr>
            <a:graphicFrameLocks/>
          </p:cNvGraphicFramePr>
          <p:nvPr/>
        </p:nvGraphicFramePr>
        <p:xfrm>
          <a:off x="1371600" y="2590800"/>
          <a:ext cx="5105400" cy="103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5"/>
          <p:cNvGraphicFramePr>
            <a:graphicFrameLocks/>
          </p:cNvGraphicFramePr>
          <p:nvPr/>
        </p:nvGraphicFramePr>
        <p:xfrm>
          <a:off x="228600" y="5257800"/>
          <a:ext cx="3248025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Chart 4"/>
          <p:cNvGraphicFramePr>
            <a:graphicFrameLocks/>
          </p:cNvGraphicFramePr>
          <p:nvPr/>
        </p:nvGraphicFramePr>
        <p:xfrm>
          <a:off x="3429000" y="5257800"/>
          <a:ext cx="32670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4855</TotalTime>
  <Words>6643</Words>
  <PresentationFormat>Экран (4:3)</PresentationFormat>
  <Paragraphs>1218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Яркая</vt:lpstr>
      <vt:lpstr>Worksheet</vt:lpstr>
      <vt:lpstr>Слайд 1</vt:lpstr>
      <vt:lpstr>Слайд 2</vt:lpstr>
      <vt:lpstr>Бюджет муниципального образования Каневской район на 2018 год утвержден решением Совета муниципального образования Каневской район от 27 декабря 2017 года № 207 «О бюджете муниципального образования Каневской район на 2018 год и плановый период 2019 и 2020 годов»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КАНЕВСКОЙ РАЙОН</dc:title>
  <dc:creator>BUDJET</dc:creator>
  <cp:lastModifiedBy>budjet</cp:lastModifiedBy>
  <cp:revision>462</cp:revision>
  <dcterms:created xsi:type="dcterms:W3CDTF">2019-03-01T10:10:56Z</dcterms:created>
  <dcterms:modified xsi:type="dcterms:W3CDTF">2019-04-29T12:21:09Z</dcterms:modified>
</cp:coreProperties>
</file>